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317" r:id="rId5"/>
    <p:sldId id="307" r:id="rId6"/>
    <p:sldId id="318" r:id="rId7"/>
    <p:sldId id="308" r:id="rId8"/>
    <p:sldId id="278" r:id="rId9"/>
    <p:sldId id="321" r:id="rId10"/>
    <p:sldId id="309" r:id="rId11"/>
    <p:sldId id="263" r:id="rId12"/>
    <p:sldId id="320" r:id="rId13"/>
    <p:sldId id="311" r:id="rId14"/>
    <p:sldId id="310" r:id="rId15"/>
    <p:sldId id="322" r:id="rId16"/>
    <p:sldId id="319" r:id="rId17"/>
    <p:sldId id="326" r:id="rId18"/>
    <p:sldId id="325" r:id="rId19"/>
    <p:sldId id="30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3E34"/>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405" autoAdjust="0"/>
  </p:normalViewPr>
  <p:slideViewPr>
    <p:cSldViewPr snapToGrid="0">
      <p:cViewPr>
        <p:scale>
          <a:sx n="70" d="100"/>
          <a:sy n="70" d="100"/>
        </p:scale>
        <p:origin x="1094" y="302"/>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19-Apr-24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19-Apr-24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16</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Layout" Target="../slideLayouts/slideLayout8.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14.xml"/><Relationship Id="rId7" Type="http://schemas.openxmlformats.org/officeDocument/2006/relationships/image" Target="../media/image10.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notesSlide" Target="../notesSlides/notesSlide6.xml"/><Relationship Id="rId9"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2076090" y="2353235"/>
            <a:ext cx="8039817" cy="2151529"/>
          </a:xfrm>
        </p:spPr>
        <p:txBody>
          <a:bodyPr anchor="ctr"/>
          <a:lstStyle/>
          <a:p>
            <a:r>
              <a:rPr lang="zh-CN" altLang="en-US" sz="6000" dirty="0">
                <a:solidFill>
                  <a:srgbClr val="444F56"/>
                </a:solidFill>
                <a:latin typeface="汉仪文黑-55简" panose="00020600040101010101" charset="-122"/>
                <a:ea typeface="汉仪文黑-55简" panose="00020600040101010101" charset="-122"/>
                <a:cs typeface="汉仪文黑-55简" panose="00020600040101010101" charset="-122"/>
              </a:rPr>
              <a:t>智能家居答辩</a:t>
            </a:r>
            <a:br>
              <a:rPr lang="en-US" altLang="zh-CN" sz="4000" dirty="0">
                <a:solidFill>
                  <a:srgbClr val="444F56"/>
                </a:solidFill>
                <a:latin typeface="汉仪文黑-55简" panose="00020600040101010101" charset="-122"/>
                <a:ea typeface="汉仪文黑-55简" panose="00020600040101010101" charset="-122"/>
                <a:cs typeface="汉仪文黑-55简" panose="00020600040101010101" charset="-122"/>
              </a:rPr>
            </a:br>
            <a:r>
              <a:rPr lang="en-US" altLang="zh-CN" sz="4000" dirty="0">
                <a:solidFill>
                  <a:srgbClr val="444F56"/>
                </a:solidFill>
                <a:latin typeface="汉仪文黑-55简" panose="00020600040101010101" charset="-122"/>
                <a:ea typeface="汉仪文黑-55简" panose="00020600040101010101" charset="-122"/>
              </a:rPr>
              <a:t>Defense of Smart Home Project.</a:t>
            </a:r>
            <a:endParaRPr lang="en-US" sz="4000" dirty="0"/>
          </a:p>
        </p:txBody>
      </p:sp>
      <p:sp>
        <p:nvSpPr>
          <p:cNvPr id="5" name="Content Placeholder 10">
            <a:extLst>
              <a:ext uri="{FF2B5EF4-FFF2-40B4-BE49-F238E27FC236}">
                <a16:creationId xmlns:a16="http://schemas.microsoft.com/office/drawing/2014/main" id="{415C2AD7-C6C0-4CA7-A921-F4B9360FA530}"/>
              </a:ext>
            </a:extLst>
          </p:cNvPr>
          <p:cNvSpPr txBox="1">
            <a:spLocks/>
          </p:cNvSpPr>
          <p:nvPr/>
        </p:nvSpPr>
        <p:spPr>
          <a:xfrm>
            <a:off x="340657" y="5495364"/>
            <a:ext cx="6015318" cy="136263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Courier New" panose="02070309020205020404" pitchFamily="49" charset="0"/>
              <a:buNone/>
              <a:defRPr sz="2000" kern="1200" cap="all" baseline="0">
                <a:solidFill>
                  <a:schemeClr val="tx1"/>
                </a:solidFill>
                <a:latin typeface="+mn-lt"/>
                <a:ea typeface="+mn-ea"/>
                <a:cs typeface="+mn-cs"/>
              </a:defRPr>
            </a:lvl1pPr>
            <a:lvl2pPr marL="0" indent="0" algn="l" defTabSz="914400" rtl="0" eaLnBrk="1" latinLnBrk="0" hangingPunct="1">
              <a:lnSpc>
                <a:spcPct val="90000"/>
              </a:lnSpc>
              <a:spcBef>
                <a:spcPts val="1000"/>
              </a:spcBef>
              <a:buFont typeface="Courier New" panose="02070309020205020404" pitchFamily="49" charset="0"/>
              <a:buNone/>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计科</a:t>
            </a:r>
            <a:r>
              <a:rPr lang="en-US" altLang="zh-CN" b="1" dirty="0"/>
              <a:t>LZ2001</a:t>
            </a:r>
          </a:p>
          <a:p>
            <a:pPr lvl="1"/>
            <a:r>
              <a:rPr lang="zh-CN" altLang="en-US" cap="all" dirty="0"/>
              <a:t>答辩人 </a:t>
            </a:r>
            <a:r>
              <a:rPr lang="en-US" altLang="zh-CN" b="1" cap="all" dirty="0"/>
              <a:t>| members</a:t>
            </a:r>
            <a:r>
              <a:rPr lang="zh-CN" altLang="en-US" cap="all" dirty="0"/>
              <a:t>：阿哥战，孟力斯，马惠，赛尔但</a:t>
            </a:r>
            <a:endParaRPr lang="en-US" cap="all" dirty="0"/>
          </a:p>
        </p:txBody>
      </p:sp>
      <p:grpSp>
        <p:nvGrpSpPr>
          <p:cNvPr id="4" name="组合 7">
            <a:extLst>
              <a:ext uri="{FF2B5EF4-FFF2-40B4-BE49-F238E27FC236}">
                <a16:creationId xmlns:a16="http://schemas.microsoft.com/office/drawing/2014/main" id="{D5C0752C-C528-47A4-8ADA-FE53601633E5}"/>
              </a:ext>
            </a:extLst>
          </p:cNvPr>
          <p:cNvGrpSpPr/>
          <p:nvPr/>
        </p:nvGrpSpPr>
        <p:grpSpPr>
          <a:xfrm>
            <a:off x="5414010" y="1646155"/>
            <a:ext cx="1363975" cy="824905"/>
            <a:chOff x="2013178" y="1064583"/>
            <a:chExt cx="1363975" cy="824905"/>
          </a:xfrm>
        </p:grpSpPr>
        <p:sp>
          <p:nvSpPr>
            <p:cNvPr id="6" name="任意多边形 37">
              <a:extLst>
                <a:ext uri="{FF2B5EF4-FFF2-40B4-BE49-F238E27FC236}">
                  <a16:creationId xmlns:a16="http://schemas.microsoft.com/office/drawing/2014/main" id="{602D1296-F090-4F4F-8883-14BA57FA0575}"/>
                </a:ext>
              </a:extLst>
            </p:cNvPr>
            <p:cNvSpPr/>
            <p:nvPr/>
          </p:nvSpPr>
          <p:spPr>
            <a:xfrm>
              <a:off x="2188284" y="1440298"/>
              <a:ext cx="972000" cy="449190"/>
            </a:xfrm>
            <a:custGeom>
              <a:avLst/>
              <a:gdLst>
                <a:gd name="connsiteX0" fmla="*/ 914400 w 914400"/>
                <a:gd name="connsiteY0" fmla="*/ 0 h 449190"/>
                <a:gd name="connsiteX1" fmla="*/ 914400 w 914400"/>
                <a:gd name="connsiteY1" fmla="*/ 351350 h 449190"/>
                <a:gd name="connsiteX2" fmla="*/ 457200 w 914400"/>
                <a:gd name="connsiteY2" fmla="*/ 449190 h 449190"/>
                <a:gd name="connsiteX3" fmla="*/ 201575 w 914400"/>
                <a:gd name="connsiteY3" fmla="*/ 432481 h 449190"/>
                <a:gd name="connsiteX4" fmla="*/ 0 w 914400"/>
                <a:gd name="connsiteY4" fmla="*/ 351350 h 449190"/>
                <a:gd name="connsiteX5" fmla="*/ 0 w 914400"/>
                <a:gd name="connsiteY5" fmla="*/ 0 h 449190"/>
                <a:gd name="connsiteX6" fmla="*/ 457200 w 914400"/>
                <a:gd name="connsiteY6" fmla="*/ 224585 h 44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449190">
                  <a:moveTo>
                    <a:pt x="914400" y="0"/>
                  </a:moveTo>
                  <a:lnTo>
                    <a:pt x="914400" y="351350"/>
                  </a:lnTo>
                  <a:cubicBezTo>
                    <a:pt x="914400" y="405386"/>
                    <a:pt x="709705" y="449190"/>
                    <a:pt x="457200" y="449190"/>
                  </a:cubicBezTo>
                  <a:cubicBezTo>
                    <a:pt x="362511" y="449190"/>
                    <a:pt x="274545" y="443030"/>
                    <a:pt x="201575" y="432481"/>
                  </a:cubicBezTo>
                  <a:cubicBezTo>
                    <a:pt x="79959" y="414898"/>
                    <a:pt x="0" y="385123"/>
                    <a:pt x="0" y="351350"/>
                  </a:cubicBezTo>
                  <a:lnTo>
                    <a:pt x="0" y="0"/>
                  </a:lnTo>
                  <a:lnTo>
                    <a:pt x="457200" y="224585"/>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35">
              <a:extLst>
                <a:ext uri="{FF2B5EF4-FFF2-40B4-BE49-F238E27FC236}">
                  <a16:creationId xmlns:a16="http://schemas.microsoft.com/office/drawing/2014/main" id="{BCC327B6-AE25-4942-9DA9-F8817B23B3F0}"/>
                </a:ext>
              </a:extLst>
            </p:cNvPr>
            <p:cNvSpPr/>
            <p:nvPr/>
          </p:nvSpPr>
          <p:spPr>
            <a:xfrm>
              <a:off x="2013178" y="1064583"/>
              <a:ext cx="1322212" cy="554985"/>
            </a:xfrm>
            <a:prstGeom prst="diamond">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5">
              <a:extLst>
                <a:ext uri="{FF2B5EF4-FFF2-40B4-BE49-F238E27FC236}">
                  <a16:creationId xmlns:a16="http://schemas.microsoft.com/office/drawing/2014/main" id="{CBF50CF7-9E97-4F7A-9165-06BD1657B231}"/>
                </a:ext>
              </a:extLst>
            </p:cNvPr>
            <p:cNvCxnSpPr/>
            <p:nvPr/>
          </p:nvCxnSpPr>
          <p:spPr>
            <a:xfrm>
              <a:off x="3293358" y="1342076"/>
              <a:ext cx="0" cy="322817"/>
            </a:xfrm>
            <a:prstGeom prst="line">
              <a:avLst/>
            </a:prstGeom>
            <a:ln w="38100">
              <a:solidFill>
                <a:srgbClr val="5B6A74"/>
              </a:solidFill>
            </a:ln>
          </p:spPr>
          <p:style>
            <a:lnRef idx="1">
              <a:schemeClr val="accent1"/>
            </a:lnRef>
            <a:fillRef idx="0">
              <a:schemeClr val="accent1"/>
            </a:fillRef>
            <a:effectRef idx="0">
              <a:schemeClr val="accent1"/>
            </a:effectRef>
            <a:fontRef idx="minor">
              <a:schemeClr val="tx1"/>
            </a:fontRef>
          </p:style>
        </p:cxnSp>
        <p:sp>
          <p:nvSpPr>
            <p:cNvPr id="9" name="等腰三角形 6">
              <a:extLst>
                <a:ext uri="{FF2B5EF4-FFF2-40B4-BE49-F238E27FC236}">
                  <a16:creationId xmlns:a16="http://schemas.microsoft.com/office/drawing/2014/main" id="{F2B042F0-09B1-48C4-9EC2-59674EEF3C25}"/>
                </a:ext>
              </a:extLst>
            </p:cNvPr>
            <p:cNvSpPr/>
            <p:nvPr/>
          </p:nvSpPr>
          <p:spPr>
            <a:xfrm>
              <a:off x="3233153" y="1599971"/>
              <a:ext cx="144000" cy="144000"/>
            </a:xfrm>
            <a:prstGeom prst="triangl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3E8D8E1-13AC-4CA5-9145-E1297440D1ED}"/>
              </a:ext>
            </a:extLst>
          </p:cNvPr>
          <p:cNvGrpSpPr/>
          <p:nvPr/>
        </p:nvGrpSpPr>
        <p:grpSpPr>
          <a:xfrm>
            <a:off x="393691" y="442923"/>
            <a:ext cx="3571875" cy="2370952"/>
            <a:chOff x="781050" y="366329"/>
            <a:chExt cx="3571875" cy="2370952"/>
          </a:xfrm>
        </p:grpSpPr>
        <p:grpSp>
          <p:nvGrpSpPr>
            <p:cNvPr id="9" name="Group 8">
              <a:extLst>
                <a:ext uri="{FF2B5EF4-FFF2-40B4-BE49-F238E27FC236}">
                  <a16:creationId xmlns:a16="http://schemas.microsoft.com/office/drawing/2014/main" id="{5B582196-AD38-42E5-96E8-D1211162677C}"/>
                </a:ext>
              </a:extLst>
            </p:cNvPr>
            <p:cNvGrpSpPr/>
            <p:nvPr/>
          </p:nvGrpSpPr>
          <p:grpSpPr>
            <a:xfrm>
              <a:off x="781050" y="366329"/>
              <a:ext cx="3571875" cy="2370952"/>
              <a:chOff x="6622295" y="1688956"/>
              <a:chExt cx="3671633" cy="1854052"/>
            </a:xfrm>
          </p:grpSpPr>
          <p:sp>
            <p:nvSpPr>
              <p:cNvPr id="13" name="矩形 5">
                <a:extLst>
                  <a:ext uri="{FF2B5EF4-FFF2-40B4-BE49-F238E27FC236}">
                    <a16:creationId xmlns:a16="http://schemas.microsoft.com/office/drawing/2014/main" id="{75F4A447-1A96-446C-A1AC-534473A944D4}"/>
                  </a:ext>
                </a:extLst>
              </p:cNvPr>
              <p:cNvSpPr/>
              <p:nvPr>
                <p:custDataLst>
                  <p:tags r:id="rId18"/>
                </p:custDataLst>
              </p:nvPr>
            </p:nvSpPr>
            <p:spPr>
              <a:xfrm>
                <a:off x="6622295" y="2100264"/>
                <a:ext cx="3671633" cy="1442744"/>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13">
                <a:extLst>
                  <a:ext uri="{FF2B5EF4-FFF2-40B4-BE49-F238E27FC236}">
                    <a16:creationId xmlns:a16="http://schemas.microsoft.com/office/drawing/2014/main" id="{FFBFEFAB-E9BA-41A3-A8E1-BD897906FAFB}"/>
                  </a:ext>
                </a:extLst>
              </p:cNvPr>
              <p:cNvGrpSpPr/>
              <p:nvPr/>
            </p:nvGrpSpPr>
            <p:grpSpPr>
              <a:xfrm>
                <a:off x="7363502" y="1688956"/>
                <a:ext cx="2228399" cy="580340"/>
                <a:chOff x="7363502" y="1688956"/>
                <a:chExt cx="2228399" cy="580340"/>
              </a:xfrm>
            </p:grpSpPr>
            <p:sp>
              <p:nvSpPr>
                <p:cNvPr id="15" name="矩形 3">
                  <a:extLst>
                    <a:ext uri="{FF2B5EF4-FFF2-40B4-BE49-F238E27FC236}">
                      <a16:creationId xmlns:a16="http://schemas.microsoft.com/office/drawing/2014/main" id="{17A5378D-7D41-4E5E-B33A-7096F657C5D0}"/>
                    </a:ext>
                  </a:extLst>
                </p:cNvPr>
                <p:cNvSpPr/>
                <p:nvPr>
                  <p:custDataLst>
                    <p:tags r:id="rId19"/>
                  </p:custDataLst>
                </p:nvPr>
              </p:nvSpPr>
              <p:spPr>
                <a:xfrm>
                  <a:off x="7363503" y="1688956"/>
                  <a:ext cx="2228398" cy="580340"/>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8">
                  <a:extLst>
                    <a:ext uri="{FF2B5EF4-FFF2-40B4-BE49-F238E27FC236}">
                      <a16:creationId xmlns:a16="http://schemas.microsoft.com/office/drawing/2014/main" id="{0D5E97D1-9641-45E8-B350-9D89CA8D7F51}"/>
                    </a:ext>
                  </a:extLst>
                </p:cNvPr>
                <p:cNvSpPr txBox="1"/>
                <p:nvPr>
                  <p:custDataLst>
                    <p:tags r:id="rId20"/>
                  </p:custDataLst>
                </p:nvPr>
              </p:nvSpPr>
              <p:spPr>
                <a:xfrm>
                  <a:off x="7363502" y="1778090"/>
                  <a:ext cx="2228398" cy="457286"/>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使用技术</a:t>
                  </a:r>
                  <a:r>
                    <a:rPr lang="en-US" altLang="zh-CN" sz="1600" b="1" dirty="0">
                      <a:solidFill>
                        <a:srgbClr val="DCE1E4"/>
                      </a:solidFill>
                      <a:latin typeface="汉仪文黑-55简" panose="00020600040101010101" charset="-122"/>
                      <a:ea typeface="汉仪文黑-55简" panose="00020600040101010101" charset="-122"/>
                    </a:rPr>
                    <a:t>Technologies Used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10" name="文本框 19">
              <a:extLst>
                <a:ext uri="{FF2B5EF4-FFF2-40B4-BE49-F238E27FC236}">
                  <a16:creationId xmlns:a16="http://schemas.microsoft.com/office/drawing/2014/main" id="{1F549D43-72CE-456A-98A7-B0611FD0256D}"/>
                </a:ext>
              </a:extLst>
            </p:cNvPr>
            <p:cNvSpPr txBox="1"/>
            <p:nvPr>
              <p:custDataLst>
                <p:tags r:id="rId17"/>
              </p:custDataLst>
            </p:nvPr>
          </p:nvSpPr>
          <p:spPr>
            <a:xfrm>
              <a:off x="781050" y="1067208"/>
              <a:ext cx="3571875" cy="1670073"/>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Microcontroller Technology</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Sensor Technology</a:t>
              </a:r>
              <a:br>
                <a:rPr lang="en-US" altLang="zh-CN" sz="1400" dirty="0">
                  <a:solidFill>
                    <a:srgbClr val="444F56"/>
                  </a:solidFill>
                  <a:latin typeface="汉仪文黑-55简" panose="00020600040101010101" charset="-122"/>
                  <a:ea typeface="汉仪文黑-55简" panose="00020600040101010101" charset="-122"/>
                </a:rPr>
              </a:br>
              <a:r>
                <a:rPr lang="en-US" altLang="zh-CN" sz="1400" dirty="0">
                  <a:solidFill>
                    <a:srgbClr val="444F56"/>
                  </a:solidFill>
                  <a:latin typeface="汉仪文黑-55简" panose="00020600040101010101" charset="-122"/>
                  <a:ea typeface="汉仪文黑-55简" panose="00020600040101010101" charset="-122"/>
                </a:rPr>
                <a:t>RS232 Communication Technology, </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Programming Technology</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I2C Bus Technology</a:t>
              </a:r>
            </a:p>
          </p:txBody>
        </p:sp>
      </p:grpSp>
      <p:grpSp>
        <p:nvGrpSpPr>
          <p:cNvPr id="21" name="Group 20">
            <a:extLst>
              <a:ext uri="{FF2B5EF4-FFF2-40B4-BE49-F238E27FC236}">
                <a16:creationId xmlns:a16="http://schemas.microsoft.com/office/drawing/2014/main" id="{98B74855-64F5-4068-8D03-1645A303F2D7}"/>
              </a:ext>
            </a:extLst>
          </p:cNvPr>
          <p:cNvGrpSpPr/>
          <p:nvPr/>
        </p:nvGrpSpPr>
        <p:grpSpPr>
          <a:xfrm>
            <a:off x="732796" y="3078959"/>
            <a:ext cx="2893664" cy="1483559"/>
            <a:chOff x="6184104" y="1973492"/>
            <a:chExt cx="2893664" cy="1041582"/>
          </a:xfrm>
        </p:grpSpPr>
        <p:grpSp>
          <p:nvGrpSpPr>
            <p:cNvPr id="22" name="Group 21">
              <a:extLst>
                <a:ext uri="{FF2B5EF4-FFF2-40B4-BE49-F238E27FC236}">
                  <a16:creationId xmlns:a16="http://schemas.microsoft.com/office/drawing/2014/main" id="{24DCB083-E29A-40C2-BEA7-2F16596222E2}"/>
                </a:ext>
              </a:extLst>
            </p:cNvPr>
            <p:cNvGrpSpPr/>
            <p:nvPr/>
          </p:nvGrpSpPr>
          <p:grpSpPr>
            <a:xfrm>
              <a:off x="6184104" y="1973492"/>
              <a:ext cx="2893664" cy="1041582"/>
              <a:chOff x="6154052" y="1859079"/>
              <a:chExt cx="2893664" cy="1041582"/>
            </a:xfrm>
          </p:grpSpPr>
          <p:sp>
            <p:nvSpPr>
              <p:cNvPr id="24" name="矩形 5">
                <a:extLst>
                  <a:ext uri="{FF2B5EF4-FFF2-40B4-BE49-F238E27FC236}">
                    <a16:creationId xmlns:a16="http://schemas.microsoft.com/office/drawing/2014/main" id="{2CD30051-FB4D-4DCC-9D2F-527CE53747B1}"/>
                  </a:ext>
                </a:extLst>
              </p:cNvPr>
              <p:cNvSpPr/>
              <p:nvPr>
                <p:custDataLst>
                  <p:tags r:id="rId14"/>
                </p:custDataLst>
              </p:nvPr>
            </p:nvSpPr>
            <p:spPr>
              <a:xfrm>
                <a:off x="6154052" y="2100264"/>
                <a:ext cx="2893664" cy="800397"/>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25">
                <a:extLst>
                  <a:ext uri="{FF2B5EF4-FFF2-40B4-BE49-F238E27FC236}">
                    <a16:creationId xmlns:a16="http://schemas.microsoft.com/office/drawing/2014/main" id="{BDCDBF0C-225F-41A4-B7E3-9EE3D11B2D2A}"/>
                  </a:ext>
                </a:extLst>
              </p:cNvPr>
              <p:cNvGrpSpPr/>
              <p:nvPr/>
            </p:nvGrpSpPr>
            <p:grpSpPr>
              <a:xfrm>
                <a:off x="6495321" y="1859079"/>
                <a:ext cx="2230552" cy="483410"/>
                <a:chOff x="6495321" y="1859079"/>
                <a:chExt cx="2230552" cy="483410"/>
              </a:xfrm>
            </p:grpSpPr>
            <p:sp>
              <p:nvSpPr>
                <p:cNvPr id="27" name="矩形 3">
                  <a:extLst>
                    <a:ext uri="{FF2B5EF4-FFF2-40B4-BE49-F238E27FC236}">
                      <a16:creationId xmlns:a16="http://schemas.microsoft.com/office/drawing/2014/main" id="{8409FBD0-83C4-4989-ABBF-28A61E39714A}"/>
                    </a:ext>
                  </a:extLst>
                </p:cNvPr>
                <p:cNvSpPr/>
                <p:nvPr>
                  <p:custDataLst>
                    <p:tags r:id="rId15"/>
                  </p:custDataLst>
                </p:nvPr>
              </p:nvSpPr>
              <p:spPr>
                <a:xfrm>
                  <a:off x="6497475" y="1859079"/>
                  <a:ext cx="2228398" cy="483410"/>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8">
                  <a:extLst>
                    <a:ext uri="{FF2B5EF4-FFF2-40B4-BE49-F238E27FC236}">
                      <a16:creationId xmlns:a16="http://schemas.microsoft.com/office/drawing/2014/main" id="{712C38B9-6E0E-4785-A5C6-B7F8593455B3}"/>
                    </a:ext>
                  </a:extLst>
                </p:cNvPr>
                <p:cNvSpPr txBox="1"/>
                <p:nvPr>
                  <p:custDataLst>
                    <p:tags r:id="rId16"/>
                  </p:custDataLst>
                </p:nvPr>
              </p:nvSpPr>
              <p:spPr>
                <a:xfrm>
                  <a:off x="6495321" y="1886278"/>
                  <a:ext cx="2228398" cy="410561"/>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使用库</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Libraries Used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23" name="文本框 19">
              <a:extLst>
                <a:ext uri="{FF2B5EF4-FFF2-40B4-BE49-F238E27FC236}">
                  <a16:creationId xmlns:a16="http://schemas.microsoft.com/office/drawing/2014/main" id="{06BAAA59-EEE8-4B0F-9659-AFE010E1288B}"/>
                </a:ext>
              </a:extLst>
            </p:cNvPr>
            <p:cNvSpPr txBox="1"/>
            <p:nvPr>
              <p:custDataLst>
                <p:tags r:id="rId13"/>
              </p:custDataLst>
            </p:nvPr>
          </p:nvSpPr>
          <p:spPr>
            <a:xfrm>
              <a:off x="6207915" y="2467232"/>
              <a:ext cx="2869852" cy="491863"/>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a:t>
              </a:r>
              <a:r>
                <a:rPr lang="en-US" altLang="zh-CN" sz="1400" dirty="0" err="1">
                  <a:solidFill>
                    <a:srgbClr val="444F56"/>
                  </a:solidFill>
                  <a:latin typeface="汉仪文黑-55简" panose="00020600040101010101" charset="-122"/>
                  <a:ea typeface="汉仪文黑-55简" panose="00020600040101010101" charset="-122"/>
                </a:rPr>
                <a:t>FirmataExpress</a:t>
              </a:r>
              <a:r>
                <a:rPr lang="en-US" altLang="zh-CN" sz="1400" dirty="0">
                  <a:solidFill>
                    <a:srgbClr val="444F56"/>
                  </a:solidFill>
                  <a:latin typeface="汉仪文黑-55简" panose="00020600040101010101" charset="-122"/>
                  <a:ea typeface="汉仪文黑-55简" panose="00020600040101010101" charset="-122"/>
                </a:rPr>
                <a:t> v1.1.0</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PyMata4Ex</a:t>
              </a:r>
              <a:endParaRPr lang="zh-CN" altLang="en-US" sz="1400" dirty="0">
                <a:solidFill>
                  <a:srgbClr val="444F56"/>
                </a:solidFill>
                <a:latin typeface="汉仪文黑-55简" panose="00020600040101010101" charset="-122"/>
                <a:ea typeface="汉仪文黑-55简" panose="00020600040101010101" charset="-122"/>
              </a:endParaRPr>
            </a:p>
          </p:txBody>
        </p:sp>
      </p:grpSp>
      <p:grpSp>
        <p:nvGrpSpPr>
          <p:cNvPr id="29" name="Group 28">
            <a:extLst>
              <a:ext uri="{FF2B5EF4-FFF2-40B4-BE49-F238E27FC236}">
                <a16:creationId xmlns:a16="http://schemas.microsoft.com/office/drawing/2014/main" id="{89903668-0733-4F35-949A-885B1B37067B}"/>
              </a:ext>
            </a:extLst>
          </p:cNvPr>
          <p:cNvGrpSpPr/>
          <p:nvPr/>
        </p:nvGrpSpPr>
        <p:grpSpPr>
          <a:xfrm>
            <a:off x="325527" y="4842506"/>
            <a:ext cx="3640039" cy="1679643"/>
            <a:chOff x="6184104" y="1927491"/>
            <a:chExt cx="3640039" cy="1132790"/>
          </a:xfrm>
        </p:grpSpPr>
        <p:grpSp>
          <p:nvGrpSpPr>
            <p:cNvPr id="30" name="Group 29">
              <a:extLst>
                <a:ext uri="{FF2B5EF4-FFF2-40B4-BE49-F238E27FC236}">
                  <a16:creationId xmlns:a16="http://schemas.microsoft.com/office/drawing/2014/main" id="{C35F268F-FCA5-4A3F-B636-6D9054C782D0}"/>
                </a:ext>
              </a:extLst>
            </p:cNvPr>
            <p:cNvGrpSpPr/>
            <p:nvPr/>
          </p:nvGrpSpPr>
          <p:grpSpPr>
            <a:xfrm>
              <a:off x="6184104" y="1927491"/>
              <a:ext cx="3571876" cy="1132790"/>
              <a:chOff x="6154052" y="1813078"/>
              <a:chExt cx="3571876" cy="1132790"/>
            </a:xfrm>
          </p:grpSpPr>
          <p:sp>
            <p:nvSpPr>
              <p:cNvPr id="32" name="矩形 5">
                <a:extLst>
                  <a:ext uri="{FF2B5EF4-FFF2-40B4-BE49-F238E27FC236}">
                    <a16:creationId xmlns:a16="http://schemas.microsoft.com/office/drawing/2014/main" id="{4BA1D3BD-88C1-4B39-91D4-405D3662E1A4}"/>
                  </a:ext>
                </a:extLst>
              </p:cNvPr>
              <p:cNvSpPr/>
              <p:nvPr>
                <p:custDataLst>
                  <p:tags r:id="rId10"/>
                </p:custDataLst>
              </p:nvPr>
            </p:nvSpPr>
            <p:spPr>
              <a:xfrm>
                <a:off x="6154052" y="2100265"/>
                <a:ext cx="3571876" cy="845603"/>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32">
                <a:extLst>
                  <a:ext uri="{FF2B5EF4-FFF2-40B4-BE49-F238E27FC236}">
                    <a16:creationId xmlns:a16="http://schemas.microsoft.com/office/drawing/2014/main" id="{C6B00F92-FCB2-41D6-BFDA-A619AA800816}"/>
                  </a:ext>
                </a:extLst>
              </p:cNvPr>
              <p:cNvGrpSpPr/>
              <p:nvPr/>
            </p:nvGrpSpPr>
            <p:grpSpPr>
              <a:xfrm>
                <a:off x="6832400" y="1813078"/>
                <a:ext cx="2228400" cy="486376"/>
                <a:chOff x="6832400" y="1813078"/>
                <a:chExt cx="2228400" cy="486376"/>
              </a:xfrm>
            </p:grpSpPr>
            <p:sp>
              <p:nvSpPr>
                <p:cNvPr id="34" name="矩形 3">
                  <a:extLst>
                    <a:ext uri="{FF2B5EF4-FFF2-40B4-BE49-F238E27FC236}">
                      <a16:creationId xmlns:a16="http://schemas.microsoft.com/office/drawing/2014/main" id="{0554C431-92E5-4F04-8828-DB97B44C6E81}"/>
                    </a:ext>
                  </a:extLst>
                </p:cNvPr>
                <p:cNvSpPr/>
                <p:nvPr>
                  <p:custDataLst>
                    <p:tags r:id="rId11"/>
                  </p:custDataLst>
                </p:nvPr>
              </p:nvSpPr>
              <p:spPr>
                <a:xfrm>
                  <a:off x="6832402" y="1813078"/>
                  <a:ext cx="2228398" cy="486376"/>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18">
                  <a:extLst>
                    <a:ext uri="{FF2B5EF4-FFF2-40B4-BE49-F238E27FC236}">
                      <a16:creationId xmlns:a16="http://schemas.microsoft.com/office/drawing/2014/main" id="{5322B77B-BE54-4A06-A120-6BA390E33003}"/>
                    </a:ext>
                  </a:extLst>
                </p:cNvPr>
                <p:cNvSpPr txBox="1"/>
                <p:nvPr>
                  <p:custDataLst>
                    <p:tags r:id="rId12"/>
                  </p:custDataLst>
                </p:nvPr>
              </p:nvSpPr>
              <p:spPr>
                <a:xfrm>
                  <a:off x="6832400" y="1858406"/>
                  <a:ext cx="2228398" cy="410561"/>
                </a:xfrm>
                <a:prstGeom prst="rect">
                  <a:avLst/>
                </a:prstGeom>
                <a:noFill/>
              </p:spPr>
              <p:txBody>
                <a:bodyPr wrap="square" rtlCol="0">
                  <a:spAutoFit/>
                </a:bodyPr>
                <a:lstStyle/>
                <a:p>
                  <a:pPr algn="ctr"/>
                  <a:r>
                    <a:rPr lang="zh-CN" altLang="en-US" sz="1600" b="1" dirty="0">
                      <a:solidFill>
                        <a:srgbClr val="DCE1E4"/>
                      </a:solidFill>
                      <a:ea typeface="汉仪文黑-55简" panose="00020600040101010101" charset="-122"/>
                    </a:rPr>
                    <a:t>软件配置</a:t>
                  </a:r>
                </a:p>
                <a:p>
                  <a:pPr algn="ctr"/>
                  <a:r>
                    <a:rPr lang="en-US" altLang="zh-CN" sz="1600" b="1" dirty="0">
                      <a:solidFill>
                        <a:srgbClr val="DCE1E4"/>
                      </a:solidFill>
                      <a:latin typeface="汉仪文黑-55简" panose="00020600040101010101" charset="-122"/>
                      <a:ea typeface="汉仪文黑-55简" panose="00020600040101010101" charset="-122"/>
                    </a:rPr>
                    <a:t>Software Used</a:t>
                  </a:r>
                </a:p>
              </p:txBody>
            </p:sp>
          </p:grpSp>
        </p:grpSp>
        <p:sp>
          <p:nvSpPr>
            <p:cNvPr id="31" name="文本框 19">
              <a:extLst>
                <a:ext uri="{FF2B5EF4-FFF2-40B4-BE49-F238E27FC236}">
                  <a16:creationId xmlns:a16="http://schemas.microsoft.com/office/drawing/2014/main" id="{3A5D0864-0781-4C5B-B85C-9181994DA614}"/>
                </a:ext>
              </a:extLst>
            </p:cNvPr>
            <p:cNvSpPr txBox="1"/>
            <p:nvPr>
              <p:custDataLst>
                <p:tags r:id="rId9"/>
              </p:custDataLst>
            </p:nvPr>
          </p:nvSpPr>
          <p:spPr>
            <a:xfrm>
              <a:off x="6231728" y="2369846"/>
              <a:ext cx="3592415" cy="690435"/>
            </a:xfrm>
            <a:prstGeom prst="rect">
              <a:avLst/>
            </a:prstGeom>
            <a:noFill/>
          </p:spPr>
          <p:txBody>
            <a:bodyPr wrap="square" rtlCol="0">
              <a:spAutoFit/>
            </a:bodyPr>
            <a:lstStyle/>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Python v3.12</a:t>
              </a:r>
            </a:p>
            <a:p>
              <a:pPr algn="ctr">
                <a:lnSpc>
                  <a:spcPct val="150000"/>
                </a:lnSpc>
              </a:pPr>
              <a:r>
                <a:rPr lang="en-US" altLang="zh-CN" sz="1400" dirty="0">
                  <a:solidFill>
                    <a:srgbClr val="444F56"/>
                  </a:solidFill>
                  <a:latin typeface="汉仪文黑-55简" panose="00020600040101010101" charset="-122"/>
                  <a:ea typeface="汉仪文黑-55简" panose="00020600040101010101" charset="-122"/>
                </a:rPr>
                <a:t>Arduino IDE v2.3.2</a:t>
              </a:r>
              <a:br>
                <a:rPr lang="en-US" altLang="zh-CN" sz="1400" dirty="0">
                  <a:solidFill>
                    <a:srgbClr val="444F56"/>
                  </a:solidFill>
                  <a:latin typeface="汉仪文黑-55简" panose="00020600040101010101" charset="-122"/>
                  <a:ea typeface="汉仪文黑-55简" panose="00020600040101010101" charset="-122"/>
                </a:rPr>
              </a:br>
              <a:r>
                <a:rPr lang="en-US" altLang="zh-CN" sz="1400" dirty="0">
                  <a:solidFill>
                    <a:srgbClr val="444F56"/>
                  </a:solidFill>
                  <a:latin typeface="汉仪文黑-55简" panose="00020600040101010101" charset="-122"/>
                  <a:ea typeface="汉仪文黑-55简" panose="00020600040101010101" charset="-122"/>
                </a:rPr>
                <a:t>PyCharm v2024.1 Community Edition</a:t>
              </a:r>
            </a:p>
          </p:txBody>
        </p:sp>
      </p:grpSp>
      <p:grpSp>
        <p:nvGrpSpPr>
          <p:cNvPr id="36" name="Group 35">
            <a:extLst>
              <a:ext uri="{FF2B5EF4-FFF2-40B4-BE49-F238E27FC236}">
                <a16:creationId xmlns:a16="http://schemas.microsoft.com/office/drawing/2014/main" id="{96696061-DE47-4382-B479-3C07396DC8DC}"/>
              </a:ext>
            </a:extLst>
          </p:cNvPr>
          <p:cNvGrpSpPr/>
          <p:nvPr/>
        </p:nvGrpSpPr>
        <p:grpSpPr>
          <a:xfrm>
            <a:off x="4529029" y="443145"/>
            <a:ext cx="7269280" cy="2892651"/>
            <a:chOff x="6211436" y="1913479"/>
            <a:chExt cx="4647298" cy="2206211"/>
          </a:xfrm>
        </p:grpSpPr>
        <p:grpSp>
          <p:nvGrpSpPr>
            <p:cNvPr id="37" name="Group 36">
              <a:extLst>
                <a:ext uri="{FF2B5EF4-FFF2-40B4-BE49-F238E27FC236}">
                  <a16:creationId xmlns:a16="http://schemas.microsoft.com/office/drawing/2014/main" id="{E671832B-B3C7-4020-9E02-57E63669C5DB}"/>
                </a:ext>
              </a:extLst>
            </p:cNvPr>
            <p:cNvGrpSpPr/>
            <p:nvPr/>
          </p:nvGrpSpPr>
          <p:grpSpPr>
            <a:xfrm>
              <a:off x="6312194" y="1913479"/>
              <a:ext cx="4353704" cy="2206211"/>
              <a:chOff x="6282142" y="1799066"/>
              <a:chExt cx="4353704" cy="2206211"/>
            </a:xfrm>
          </p:grpSpPr>
          <p:sp>
            <p:nvSpPr>
              <p:cNvPr id="39" name="矩形 5">
                <a:extLst>
                  <a:ext uri="{FF2B5EF4-FFF2-40B4-BE49-F238E27FC236}">
                    <a16:creationId xmlns:a16="http://schemas.microsoft.com/office/drawing/2014/main" id="{A73F6D75-129F-4F54-9C40-7142D7A39675}"/>
                  </a:ext>
                </a:extLst>
              </p:cNvPr>
              <p:cNvSpPr/>
              <p:nvPr>
                <p:custDataLst>
                  <p:tags r:id="rId6"/>
                </p:custDataLst>
              </p:nvPr>
            </p:nvSpPr>
            <p:spPr>
              <a:xfrm>
                <a:off x="6282142" y="2100264"/>
                <a:ext cx="4353704" cy="1905013"/>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39">
                <a:extLst>
                  <a:ext uri="{FF2B5EF4-FFF2-40B4-BE49-F238E27FC236}">
                    <a16:creationId xmlns:a16="http://schemas.microsoft.com/office/drawing/2014/main" id="{B87BE1BD-D087-4475-B9CC-8D5C51D0BE36}"/>
                  </a:ext>
                </a:extLst>
              </p:cNvPr>
              <p:cNvGrpSpPr/>
              <p:nvPr/>
            </p:nvGrpSpPr>
            <p:grpSpPr>
              <a:xfrm>
                <a:off x="6877050" y="1799066"/>
                <a:ext cx="3438524" cy="552123"/>
                <a:chOff x="6877050" y="1799066"/>
                <a:chExt cx="3438524" cy="552123"/>
              </a:xfrm>
            </p:grpSpPr>
            <p:sp>
              <p:nvSpPr>
                <p:cNvPr id="41" name="矩形 3">
                  <a:extLst>
                    <a:ext uri="{FF2B5EF4-FFF2-40B4-BE49-F238E27FC236}">
                      <a16:creationId xmlns:a16="http://schemas.microsoft.com/office/drawing/2014/main" id="{C1A37245-5D64-4824-A9AD-CE84F8FBB8E8}"/>
                    </a:ext>
                  </a:extLst>
                </p:cNvPr>
                <p:cNvSpPr/>
                <p:nvPr>
                  <p:custDataLst>
                    <p:tags r:id="rId7"/>
                  </p:custDataLst>
                </p:nvPr>
              </p:nvSpPr>
              <p:spPr>
                <a:xfrm>
                  <a:off x="6877050" y="1799066"/>
                  <a:ext cx="3438524" cy="552123"/>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18">
                  <a:extLst>
                    <a:ext uri="{FF2B5EF4-FFF2-40B4-BE49-F238E27FC236}">
                      <a16:creationId xmlns:a16="http://schemas.microsoft.com/office/drawing/2014/main" id="{6DAE736F-42B1-40AA-89C2-CF903D75F37E}"/>
                    </a:ext>
                  </a:extLst>
                </p:cNvPr>
                <p:cNvSpPr txBox="1"/>
                <p:nvPr>
                  <p:custDataLst>
                    <p:tags r:id="rId8"/>
                  </p:custDataLst>
                </p:nvPr>
              </p:nvSpPr>
              <p:spPr>
                <a:xfrm>
                  <a:off x="7005637" y="1881911"/>
                  <a:ext cx="3181350" cy="410560"/>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实践箱</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Arduino Mini Practice Board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38" name="文本框 19">
              <a:extLst>
                <a:ext uri="{FF2B5EF4-FFF2-40B4-BE49-F238E27FC236}">
                  <a16:creationId xmlns:a16="http://schemas.microsoft.com/office/drawing/2014/main" id="{24743001-649C-4C4C-B7B0-8899A4EE7B46}"/>
                </a:ext>
              </a:extLst>
            </p:cNvPr>
            <p:cNvSpPr txBox="1"/>
            <p:nvPr>
              <p:custDataLst>
                <p:tags r:id="rId5"/>
              </p:custDataLst>
            </p:nvPr>
          </p:nvSpPr>
          <p:spPr>
            <a:xfrm>
              <a:off x="6211436" y="2456558"/>
              <a:ext cx="4647298" cy="1663131"/>
            </a:xfrm>
            <a:prstGeom prst="rect">
              <a:avLst/>
            </a:prstGeom>
            <a:noFill/>
          </p:spPr>
          <p:txBody>
            <a:bodyPr wrap="square" rtlCol="0">
              <a:spAutoFit/>
            </a:bodyPr>
            <a:lstStyle/>
            <a:p>
              <a:pPr algn="ctr">
                <a:lnSpc>
                  <a:spcPct val="150000"/>
                </a:lnSpc>
                <a:spcBef>
                  <a:spcPts val="600"/>
                </a:spcBef>
              </a:pPr>
              <a:r>
                <a:rPr lang="zh-CN" altLang="en-US" sz="1400" b="1" u="sng" dirty="0">
                  <a:solidFill>
                    <a:schemeClr val="accent2">
                      <a:lumMod val="75000"/>
                    </a:schemeClr>
                  </a:solidFill>
                  <a:latin typeface="汉仪文黑-55简" panose="00020600040101010101" charset="-122"/>
                  <a:ea typeface="汉仪文黑-55简" panose="00020600040101010101" charset="-122"/>
                </a:rPr>
                <a:t>迷你练习板提供各种模拟和数字输入</a:t>
              </a:r>
              <a:r>
                <a:rPr lang="en-US" altLang="zh-CN" sz="1400" b="1" u="sng" dirty="0">
                  <a:solidFill>
                    <a:schemeClr val="accent2">
                      <a:lumMod val="75000"/>
                    </a:schemeClr>
                  </a:solidFill>
                  <a:latin typeface="汉仪文黑-55简" panose="00020600040101010101" charset="-122"/>
                  <a:ea typeface="汉仪文黑-55简" panose="00020600040101010101" charset="-122"/>
                </a:rPr>
                <a:t>/</a:t>
              </a:r>
              <a:r>
                <a:rPr lang="zh-CN" altLang="en-US" sz="1400" b="1" u="sng" dirty="0">
                  <a:solidFill>
                    <a:schemeClr val="accent2">
                      <a:lumMod val="75000"/>
                    </a:schemeClr>
                  </a:solidFill>
                  <a:latin typeface="汉仪文黑-55简" panose="00020600040101010101" charset="-122"/>
                  <a:ea typeface="汉仪文黑-55简" panose="00020600040101010101" charset="-122"/>
                </a:rPr>
                <a:t>输出引脚。 在这个项目中，我们使用以下组件</a:t>
              </a:r>
              <a:r>
                <a:rPr lang="zh-CN" altLang="en-US" sz="1400" b="1" dirty="0">
                  <a:solidFill>
                    <a:schemeClr val="accent2">
                      <a:lumMod val="75000"/>
                    </a:schemeClr>
                  </a:solidFill>
                  <a:latin typeface="汉仪文黑-55简" panose="00020600040101010101" charset="-122"/>
                  <a:ea typeface="汉仪文黑-55简" panose="00020600040101010101" charset="-122"/>
                </a:rPr>
                <a:t>：</a:t>
              </a:r>
              <a:endParaRPr lang="en-US" altLang="zh-CN" sz="1400" b="1" dirty="0">
                <a:solidFill>
                  <a:schemeClr val="accent2">
                    <a:lumMod val="75000"/>
                  </a:schemeClr>
                </a:solidFill>
                <a:latin typeface="汉仪文黑-55简" panose="00020600040101010101" charset="-122"/>
                <a:ea typeface="汉仪文黑-55简" panose="00020600040101010101" charset="-122"/>
              </a:endParaRP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温湿度传感器 </a:t>
              </a:r>
              <a:r>
                <a:rPr lang="en-US" altLang="zh-CN" sz="1300" b="1" dirty="0">
                  <a:solidFill>
                    <a:srgbClr val="444F56"/>
                  </a:solidFill>
                  <a:latin typeface="汉仪文黑-55简" panose="00020600040101010101" charset="-122"/>
                  <a:ea typeface="汉仪文黑-55简" panose="00020600040101010101" charset="-122"/>
                </a:rPr>
                <a:t>/ Climate Sensor: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2 </a:t>
              </a:r>
            </a:p>
            <a:p>
              <a:pPr algn="ctr">
                <a:lnSpc>
                  <a:spcPct val="150000"/>
                </a:lnSpc>
              </a:pPr>
              <a:r>
                <a:rPr lang="en-US" altLang="zh-CN" sz="1300" b="1" dirty="0">
                  <a:solidFill>
                    <a:srgbClr val="444F56"/>
                  </a:solidFill>
                  <a:latin typeface="汉仪文黑-55简" panose="00020600040101010101" charset="-122"/>
                  <a:ea typeface="汉仪文黑-55简" panose="00020600040101010101" charset="-122"/>
                </a:rPr>
                <a:t>LCD</a:t>
              </a:r>
              <a:r>
                <a:rPr lang="zh-CN" altLang="en-US" sz="1300" b="1" dirty="0">
                  <a:solidFill>
                    <a:srgbClr val="444F56"/>
                  </a:solidFill>
                  <a:latin typeface="汉仪文黑-55简" panose="00020600040101010101" charset="-122"/>
                  <a:ea typeface="汉仪文黑-55简" panose="00020600040101010101" charset="-122"/>
                </a:rPr>
                <a:t>屏幕 </a:t>
              </a:r>
              <a:r>
                <a:rPr lang="en-US" altLang="zh-CN" sz="1300" b="1" dirty="0">
                  <a:solidFill>
                    <a:srgbClr val="444F56"/>
                  </a:solidFill>
                  <a:latin typeface="汉仪文黑-55简" panose="00020600040101010101" charset="-122"/>
                  <a:ea typeface="汉仪文黑-55简" panose="00020600040101010101" charset="-122"/>
                </a:rPr>
                <a:t>/ Display:</a:t>
              </a:r>
              <a:r>
                <a:rPr lang="en-US" altLang="zh-CN" sz="1300" dirty="0">
                  <a:solidFill>
                    <a:srgbClr val="444F56"/>
                  </a:solidFill>
                  <a:latin typeface="汉仪文黑-55简" panose="00020600040101010101" charset="-122"/>
                  <a:ea typeface="汉仪文黑-55简" panose="00020600040101010101" charset="-122"/>
                </a:rPr>
                <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A4</a:t>
              </a:r>
              <a:r>
                <a:rPr lang="zh-CN" altLang="en-US" sz="1300" dirty="0">
                  <a:solidFill>
                    <a:srgbClr val="444F56"/>
                  </a:solidFill>
                  <a:latin typeface="汉仪文黑-55简" panose="00020600040101010101" charset="-122"/>
                  <a:ea typeface="汉仪文黑-55简" panose="00020600040101010101" charset="-122"/>
                </a:rPr>
                <a:t>和</a:t>
              </a:r>
              <a:r>
                <a:rPr lang="en-US" altLang="zh-CN" sz="1300" dirty="0">
                  <a:solidFill>
                    <a:srgbClr val="444F56"/>
                  </a:solidFill>
                  <a:latin typeface="汉仪文黑-55简" panose="00020600040101010101" charset="-122"/>
                  <a:ea typeface="汉仪文黑-55简" panose="00020600040101010101" charset="-122"/>
                </a:rPr>
                <a:t>A5</a:t>
              </a:r>
              <a:br>
                <a:rPr lang="en-US" altLang="zh-CN" sz="1300" dirty="0">
                  <a:solidFill>
                    <a:srgbClr val="444F56"/>
                  </a:solidFill>
                  <a:latin typeface="汉仪文黑-55简" panose="00020600040101010101" charset="-122"/>
                  <a:ea typeface="汉仪文黑-55简" panose="00020600040101010101" charset="-122"/>
                </a:rPr>
              </a:br>
              <a:r>
                <a:rPr lang="zh-CN" altLang="en-US" sz="1300" b="1" dirty="0">
                  <a:solidFill>
                    <a:srgbClr val="444F56"/>
                  </a:solidFill>
                  <a:latin typeface="汉仪文黑-55简" panose="00020600040101010101" charset="-122"/>
                  <a:ea typeface="汉仪文黑-55简" panose="00020600040101010101" charset="-122"/>
                </a:rPr>
                <a:t>风扇 </a:t>
              </a:r>
              <a:r>
                <a:rPr lang="en-US" altLang="zh-CN" sz="1300" b="1" dirty="0">
                  <a:solidFill>
                    <a:srgbClr val="444F56"/>
                  </a:solidFill>
                  <a:latin typeface="汉仪文黑-55简" panose="00020600040101010101" charset="-122"/>
                  <a:ea typeface="汉仪文黑-55简" panose="00020600040101010101" charset="-122"/>
                </a:rPr>
                <a:t>/ Fan:</a:t>
              </a:r>
              <a:r>
                <a:rPr lang="en-US" altLang="zh-CN" sz="1300" dirty="0">
                  <a:solidFill>
                    <a:srgbClr val="444F56"/>
                  </a:solidFill>
                  <a:latin typeface="汉仪文黑-55简" panose="00020600040101010101" charset="-122"/>
                  <a:ea typeface="汉仪文黑-55简" panose="00020600040101010101" charset="-122"/>
                </a:rPr>
                <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3 </a:t>
              </a: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蜂鸣器 </a:t>
              </a:r>
              <a:r>
                <a:rPr lang="en-US" altLang="zh-CN" sz="1300" b="1" dirty="0">
                  <a:solidFill>
                    <a:srgbClr val="444F56"/>
                  </a:solidFill>
                  <a:latin typeface="汉仪文黑-55简" panose="00020600040101010101" charset="-122"/>
                  <a:ea typeface="汉仪文黑-55简" panose="00020600040101010101" charset="-122"/>
                </a:rPr>
                <a:t>/ Buzzer: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4</a:t>
              </a:r>
              <a:br>
                <a:rPr lang="en-US" altLang="zh-CN" sz="1300" dirty="0">
                  <a:solidFill>
                    <a:srgbClr val="444F56"/>
                  </a:solidFill>
                  <a:latin typeface="汉仪文黑-55简" panose="00020600040101010101" charset="-122"/>
                  <a:ea typeface="汉仪文黑-55简" panose="00020600040101010101" charset="-122"/>
                </a:rPr>
              </a:br>
              <a:r>
                <a:rPr lang="en-US" altLang="zh-CN" sz="1300" b="1" dirty="0">
                  <a:solidFill>
                    <a:srgbClr val="444F56"/>
                  </a:solidFill>
                  <a:latin typeface="汉仪文黑-55简" panose="00020600040101010101" charset="-122"/>
                  <a:ea typeface="汉仪文黑-55简" panose="00020600040101010101" charset="-122"/>
                </a:rPr>
                <a:t>RGB </a:t>
              </a:r>
              <a:r>
                <a:rPr lang="zh-CN" altLang="en-US" sz="1300" b="1" dirty="0">
                  <a:solidFill>
                    <a:srgbClr val="444F56"/>
                  </a:solidFill>
                  <a:latin typeface="汉仪文黑-55简" panose="00020600040101010101" charset="-122"/>
                  <a:ea typeface="汉仪文黑-55简" panose="00020600040101010101" charset="-122"/>
                </a:rPr>
                <a:t>三色彩灯 </a:t>
              </a:r>
              <a:r>
                <a:rPr lang="en-US" altLang="zh-CN" sz="1300" b="1" dirty="0">
                  <a:solidFill>
                    <a:srgbClr val="444F56"/>
                  </a:solidFill>
                  <a:latin typeface="汉仪文黑-55简" panose="00020600040101010101" charset="-122"/>
                  <a:ea typeface="汉仪文黑-55简" panose="00020600040101010101" charset="-122"/>
                </a:rPr>
                <a:t>/ LED light bulb: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5,6</a:t>
              </a:r>
              <a:r>
                <a:rPr lang="zh-CN" altLang="en-US" sz="1300" dirty="0">
                  <a:solidFill>
                    <a:srgbClr val="444F56"/>
                  </a:solidFill>
                  <a:latin typeface="汉仪文黑-55简" panose="00020600040101010101" charset="-122"/>
                  <a:ea typeface="汉仪文黑-55简" panose="00020600040101010101" charset="-122"/>
                </a:rPr>
                <a:t>和</a:t>
              </a:r>
              <a:r>
                <a:rPr lang="en-US" altLang="zh-CN" sz="1300" dirty="0">
                  <a:solidFill>
                    <a:srgbClr val="444F56"/>
                  </a:solidFill>
                  <a:latin typeface="汉仪文黑-55简" panose="00020600040101010101" charset="-122"/>
                  <a:ea typeface="汉仪文黑-55简" panose="00020600040101010101" charset="-122"/>
                </a:rPr>
                <a:t>7.</a:t>
              </a:r>
            </a:p>
            <a:p>
              <a:pPr algn="ctr">
                <a:lnSpc>
                  <a:spcPct val="150000"/>
                </a:lnSpc>
              </a:pPr>
              <a:r>
                <a:rPr lang="zh-CN" altLang="en-US" sz="1300" b="1" dirty="0">
                  <a:solidFill>
                    <a:srgbClr val="444F56"/>
                  </a:solidFill>
                  <a:latin typeface="汉仪文黑-55简" panose="00020600040101010101" charset="-122"/>
                  <a:ea typeface="汉仪文黑-55简" panose="00020600040101010101" charset="-122"/>
                </a:rPr>
                <a:t>滑动变阻器 </a:t>
              </a:r>
              <a:r>
                <a:rPr lang="en-US" altLang="zh-CN" sz="1300" b="1" dirty="0">
                  <a:solidFill>
                    <a:srgbClr val="444F56"/>
                  </a:solidFill>
                  <a:latin typeface="汉仪文黑-55简" panose="00020600040101010101" charset="-122"/>
                  <a:ea typeface="汉仪文黑-55简" panose="00020600040101010101" charset="-122"/>
                </a:rPr>
                <a:t>/ Slide Rheostat: </a:t>
              </a:r>
              <a:r>
                <a:rPr lang="zh-CN" altLang="en-US" sz="1300" dirty="0">
                  <a:solidFill>
                    <a:srgbClr val="444F56"/>
                  </a:solidFill>
                  <a:latin typeface="汉仪文黑-55简" panose="00020600040101010101" charset="-122"/>
                  <a:ea typeface="汉仪文黑-55简" panose="00020600040101010101" charset="-122"/>
                </a:rPr>
                <a:t>管脚</a:t>
              </a:r>
              <a:r>
                <a:rPr lang="en-US" altLang="zh-CN" sz="1300" dirty="0">
                  <a:solidFill>
                    <a:srgbClr val="444F56"/>
                  </a:solidFill>
                  <a:latin typeface="汉仪文黑-55简" panose="00020600040101010101" charset="-122"/>
                  <a:ea typeface="汉仪文黑-55简" panose="00020600040101010101" charset="-122"/>
                </a:rPr>
                <a:t>A2</a:t>
              </a:r>
            </a:p>
          </p:txBody>
        </p:sp>
      </p:grpSp>
      <p:grpSp>
        <p:nvGrpSpPr>
          <p:cNvPr id="50" name="Group 49">
            <a:extLst>
              <a:ext uri="{FF2B5EF4-FFF2-40B4-BE49-F238E27FC236}">
                <a16:creationId xmlns:a16="http://schemas.microsoft.com/office/drawing/2014/main" id="{BC02BF74-1040-4A4C-B38B-4AC416A413EC}"/>
              </a:ext>
            </a:extLst>
          </p:cNvPr>
          <p:cNvGrpSpPr/>
          <p:nvPr/>
        </p:nvGrpSpPr>
        <p:grpSpPr>
          <a:xfrm>
            <a:off x="4686634" y="3466301"/>
            <a:ext cx="6810041" cy="2950592"/>
            <a:chOff x="4476032" y="2006500"/>
            <a:chExt cx="6810041" cy="1985176"/>
          </a:xfrm>
        </p:grpSpPr>
        <p:grpSp>
          <p:nvGrpSpPr>
            <p:cNvPr id="51" name="Group 50">
              <a:extLst>
                <a:ext uri="{FF2B5EF4-FFF2-40B4-BE49-F238E27FC236}">
                  <a16:creationId xmlns:a16="http://schemas.microsoft.com/office/drawing/2014/main" id="{06AA6075-A976-4A62-A423-91FA183496DB}"/>
                </a:ext>
              </a:extLst>
            </p:cNvPr>
            <p:cNvGrpSpPr/>
            <p:nvPr/>
          </p:nvGrpSpPr>
          <p:grpSpPr>
            <a:xfrm>
              <a:off x="4476032" y="2006500"/>
              <a:ext cx="6810041" cy="1985176"/>
              <a:chOff x="4445980" y="1892087"/>
              <a:chExt cx="6810041" cy="1985176"/>
            </a:xfrm>
          </p:grpSpPr>
          <p:sp>
            <p:nvSpPr>
              <p:cNvPr id="53" name="矩形 5">
                <a:extLst>
                  <a:ext uri="{FF2B5EF4-FFF2-40B4-BE49-F238E27FC236}">
                    <a16:creationId xmlns:a16="http://schemas.microsoft.com/office/drawing/2014/main" id="{D9D367A3-970F-4AF8-B551-1ABBDFA89F7C}"/>
                  </a:ext>
                </a:extLst>
              </p:cNvPr>
              <p:cNvSpPr/>
              <p:nvPr>
                <p:custDataLst>
                  <p:tags r:id="rId2"/>
                </p:custDataLst>
              </p:nvPr>
            </p:nvSpPr>
            <p:spPr>
              <a:xfrm>
                <a:off x="4445980" y="2100264"/>
                <a:ext cx="6810041" cy="1776999"/>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Group 53">
                <a:extLst>
                  <a:ext uri="{FF2B5EF4-FFF2-40B4-BE49-F238E27FC236}">
                    <a16:creationId xmlns:a16="http://schemas.microsoft.com/office/drawing/2014/main" id="{0854FDA2-2FF9-4171-9230-680806404E17}"/>
                  </a:ext>
                </a:extLst>
              </p:cNvPr>
              <p:cNvGrpSpPr/>
              <p:nvPr/>
            </p:nvGrpSpPr>
            <p:grpSpPr>
              <a:xfrm>
                <a:off x="6131738" y="1892087"/>
                <a:ext cx="3438524" cy="427663"/>
                <a:chOff x="6131738" y="1892087"/>
                <a:chExt cx="3438524" cy="427663"/>
              </a:xfrm>
            </p:grpSpPr>
            <p:sp>
              <p:nvSpPr>
                <p:cNvPr id="55" name="矩形 3">
                  <a:extLst>
                    <a:ext uri="{FF2B5EF4-FFF2-40B4-BE49-F238E27FC236}">
                      <a16:creationId xmlns:a16="http://schemas.microsoft.com/office/drawing/2014/main" id="{420B3C83-14FD-4A91-9C38-402570ECA056}"/>
                    </a:ext>
                  </a:extLst>
                </p:cNvPr>
                <p:cNvSpPr/>
                <p:nvPr>
                  <p:custDataLst>
                    <p:tags r:id="rId3"/>
                  </p:custDataLst>
                </p:nvPr>
              </p:nvSpPr>
              <p:spPr>
                <a:xfrm>
                  <a:off x="6131738" y="1892087"/>
                  <a:ext cx="3438524" cy="416354"/>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18">
                  <a:extLst>
                    <a:ext uri="{FF2B5EF4-FFF2-40B4-BE49-F238E27FC236}">
                      <a16:creationId xmlns:a16="http://schemas.microsoft.com/office/drawing/2014/main" id="{066BE5FE-F6AB-4D7B-B241-91EEA8A1BA9E}"/>
                    </a:ext>
                  </a:extLst>
                </p:cNvPr>
                <p:cNvSpPr txBox="1"/>
                <p:nvPr>
                  <p:custDataLst>
                    <p:tags r:id="rId4"/>
                  </p:custDataLst>
                </p:nvPr>
              </p:nvSpPr>
              <p:spPr>
                <a:xfrm>
                  <a:off x="6269213" y="1909190"/>
                  <a:ext cx="3181350" cy="410560"/>
                </a:xfrm>
                <a:prstGeom prst="rect">
                  <a:avLst/>
                </a:prstGeom>
                <a:noFill/>
              </p:spPr>
              <p:txBody>
                <a:bodyPr wrap="square" rtlCol="0">
                  <a:spAutoFit/>
                </a:bodyPr>
                <a:lstStyle/>
                <a:p>
                  <a:pPr algn="ctr"/>
                  <a:r>
                    <a:rPr lang="zh-CN" altLang="en-US" sz="1600" b="1" dirty="0">
                      <a:solidFill>
                        <a:srgbClr val="DCE1E4"/>
                      </a:solidFill>
                      <a:latin typeface="汉仪文黑-55简" panose="00020600040101010101" charset="-122"/>
                      <a:ea typeface="汉仪文黑-55简" panose="00020600040101010101" charset="-122"/>
                    </a:rPr>
                    <a:t>实践箱</a:t>
                  </a:r>
                  <a:br>
                    <a:rPr lang="en-US" altLang="zh-CN" sz="1600" b="1" dirty="0">
                      <a:solidFill>
                        <a:srgbClr val="DCE1E4"/>
                      </a:solidFill>
                      <a:latin typeface="汉仪文黑-55简" panose="00020600040101010101" charset="-122"/>
                      <a:ea typeface="汉仪文黑-55简" panose="00020600040101010101" charset="-122"/>
                    </a:rPr>
                  </a:br>
                  <a:r>
                    <a:rPr lang="en-US" altLang="zh-CN" sz="1600" b="1" dirty="0">
                      <a:solidFill>
                        <a:srgbClr val="DCE1E4"/>
                      </a:solidFill>
                      <a:latin typeface="汉仪文黑-55简" panose="00020600040101010101" charset="-122"/>
                      <a:ea typeface="汉仪文黑-55简" panose="00020600040101010101" charset="-122"/>
                    </a:rPr>
                    <a:t>Arduino Mini Practice Board</a:t>
                  </a:r>
                  <a:endParaRPr lang="zh-CN" altLang="en-US" sz="1600" b="1" dirty="0">
                    <a:solidFill>
                      <a:srgbClr val="DCE1E4"/>
                    </a:solidFill>
                    <a:latin typeface="汉仪文黑-55简" panose="00020600040101010101" charset="-122"/>
                    <a:ea typeface="汉仪文黑-55简" panose="00020600040101010101" charset="-122"/>
                  </a:endParaRPr>
                </a:p>
              </p:txBody>
            </p:sp>
          </p:grpSp>
        </p:grpSp>
        <p:sp>
          <p:nvSpPr>
            <p:cNvPr id="52" name="文本框 19">
              <a:extLst>
                <a:ext uri="{FF2B5EF4-FFF2-40B4-BE49-F238E27FC236}">
                  <a16:creationId xmlns:a16="http://schemas.microsoft.com/office/drawing/2014/main" id="{193380C4-A853-4D1B-B388-7D080EA7BFBF}"/>
                </a:ext>
              </a:extLst>
            </p:cNvPr>
            <p:cNvSpPr txBox="1"/>
            <p:nvPr>
              <p:custDataLst>
                <p:tags r:id="rId1"/>
              </p:custDataLst>
            </p:nvPr>
          </p:nvSpPr>
          <p:spPr>
            <a:xfrm>
              <a:off x="4675723" y="2390286"/>
              <a:ext cx="6179490" cy="1558490"/>
            </a:xfrm>
            <a:prstGeom prst="rect">
              <a:avLst/>
            </a:prstGeom>
            <a:noFill/>
          </p:spPr>
          <p:txBody>
            <a:bodyPr wrap="square" rtlCol="0">
              <a:spAutoFit/>
            </a:bodyPr>
            <a:lstStyle/>
            <a:p>
              <a:pPr algn="ctr">
                <a:lnSpc>
                  <a:spcPct val="150000"/>
                </a:lnSpc>
              </a:pPr>
              <a:r>
                <a:rPr lang="zh-CN" altLang="en-US" sz="1400" b="1" u="sng" dirty="0">
                  <a:solidFill>
                    <a:schemeClr val="accent2">
                      <a:lumMod val="75000"/>
                    </a:schemeClr>
                  </a:solidFill>
                  <a:latin typeface="汉仪文黑-55简" panose="00020600040101010101" charset="-122"/>
                  <a:ea typeface="汉仪文黑-55简" panose="00020600040101010101" charset="-122"/>
                </a:rPr>
                <a:t>软件组件在 </a:t>
              </a:r>
              <a:r>
                <a:rPr lang="en-US" altLang="zh-CN" sz="1400" b="1" u="sng" dirty="0" err="1">
                  <a:solidFill>
                    <a:schemeClr val="accent2">
                      <a:lumMod val="75000"/>
                    </a:schemeClr>
                  </a:solidFill>
                  <a:latin typeface="汉仪文黑-55简" panose="00020600040101010101" charset="-122"/>
                  <a:ea typeface="汉仪文黑-55简" panose="00020600040101010101" charset="-122"/>
                </a:rPr>
                <a:t>src</a:t>
              </a:r>
              <a:r>
                <a:rPr lang="en-US" altLang="zh-CN" sz="1400" b="1" u="sng" dirty="0">
                  <a:solidFill>
                    <a:schemeClr val="accent2">
                      <a:lumMod val="75000"/>
                    </a:schemeClr>
                  </a:solidFill>
                  <a:latin typeface="汉仪文黑-55简" panose="00020600040101010101" charset="-122"/>
                  <a:ea typeface="汉仪文黑-55简" panose="00020600040101010101" charset="-122"/>
                </a:rPr>
                <a:t>/modules </a:t>
              </a:r>
              <a:r>
                <a:rPr lang="zh-CN" altLang="en-US" sz="1400" b="1" u="sng" dirty="0">
                  <a:solidFill>
                    <a:schemeClr val="accent2">
                      <a:lumMod val="75000"/>
                    </a:schemeClr>
                  </a:solidFill>
                  <a:latin typeface="汉仪文黑-55简" panose="00020600040101010101" charset="-122"/>
                  <a:ea typeface="汉仪文黑-55简" panose="00020600040101010101" charset="-122"/>
                </a:rPr>
                <a:t>目录下组织成单独的模块</a:t>
              </a:r>
              <a:r>
                <a:rPr lang="zh-CN" altLang="en-US" sz="1400" b="1" dirty="0">
                  <a:solidFill>
                    <a:schemeClr val="accent2">
                      <a:lumMod val="75000"/>
                    </a:schemeClr>
                  </a:solidFill>
                  <a:latin typeface="汉仪文黑-55简" panose="00020600040101010101" charset="-122"/>
                  <a:ea typeface="汉仪文黑-55简" panose="00020600040101010101" charset="-122"/>
                </a:rPr>
                <a:t>：</a:t>
              </a:r>
              <a:br>
                <a:rPr lang="en-US" altLang="zh-CN" sz="1400" b="1" dirty="0">
                  <a:solidFill>
                    <a:schemeClr val="accent2">
                      <a:lumMod val="75000"/>
                    </a:schemeClr>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climate_sensor.py: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2</a:t>
              </a:r>
              <a:r>
                <a:rPr lang="zh-CN" altLang="en-US" sz="1400" dirty="0">
                  <a:solidFill>
                    <a:srgbClr val="444F56"/>
                  </a:solidFill>
                  <a:latin typeface="汉仪文黑-55简" panose="00020600040101010101" charset="-122"/>
                  <a:ea typeface="汉仪文黑-55简" panose="00020600040101010101" charset="-122"/>
                </a:rPr>
                <a:t>实现温度和湿度监控</a:t>
              </a:r>
              <a:r>
                <a:rPr lang="en-US" altLang="zh-CN" sz="1400" dirty="0">
                  <a:solidFill>
                    <a:srgbClr val="444F56"/>
                  </a:solidFill>
                  <a:latin typeface="汉仪文黑-55简" panose="00020600040101010101" charset="-122"/>
                  <a:ea typeface="汉仪文黑-55简" panose="00020600040101010101" charset="-122"/>
                </a:rPr>
                <a:t>; </a:t>
              </a: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display.py:</a:t>
              </a:r>
              <a:r>
                <a:rPr lang="en-US" altLang="zh-CN" sz="1400" dirty="0">
                  <a:solidFill>
                    <a:srgbClr val="444F56"/>
                  </a:solidFill>
                  <a:latin typeface="汉仪文黑-55简" panose="00020600040101010101" charset="-122"/>
                  <a:ea typeface="汉仪文黑-55简" panose="00020600040101010101" charset="-122"/>
                </a:rPr>
                <a:t>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A4</a:t>
              </a:r>
              <a:r>
                <a:rPr lang="zh-CN" altLang="en-US" sz="1400" dirty="0">
                  <a:solidFill>
                    <a:srgbClr val="444F56"/>
                  </a:solidFill>
                  <a:latin typeface="汉仪文黑-55简" panose="00020600040101010101" charset="-122"/>
                  <a:ea typeface="汉仪文黑-55简" panose="00020600040101010101" charset="-122"/>
                </a:rPr>
                <a:t>和</a:t>
              </a:r>
              <a:r>
                <a:rPr lang="en-US" altLang="zh-CN" sz="1400" dirty="0">
                  <a:solidFill>
                    <a:srgbClr val="444F56"/>
                  </a:solidFill>
                  <a:latin typeface="汉仪文黑-55简" panose="00020600040101010101" charset="-122"/>
                  <a:ea typeface="汉仪文黑-55简" panose="00020600040101010101" charset="-122"/>
                </a:rPr>
                <a:t>A5</a:t>
              </a:r>
              <a:r>
                <a:rPr lang="zh-CN" altLang="en-US" sz="1400" dirty="0">
                  <a:solidFill>
                    <a:srgbClr val="444F56"/>
                  </a:solidFill>
                  <a:latin typeface="汉仪文黑-55简" panose="00020600040101010101" charset="-122"/>
                  <a:ea typeface="汉仪文黑-55简" panose="00020600040101010101" charset="-122"/>
                </a:rPr>
                <a:t>通过 </a:t>
              </a:r>
              <a:r>
                <a:rPr lang="en-US" altLang="zh-CN" sz="1400" dirty="0">
                  <a:solidFill>
                    <a:srgbClr val="444F56"/>
                  </a:solidFill>
                  <a:latin typeface="汉仪文黑-55简" panose="00020600040101010101" charset="-122"/>
                  <a:ea typeface="汉仪文黑-55简" panose="00020600040101010101" charset="-122"/>
                </a:rPr>
                <a:t>LCD </a:t>
              </a:r>
              <a:r>
                <a:rPr lang="zh-CN" altLang="en-US" sz="1400" dirty="0">
                  <a:solidFill>
                    <a:srgbClr val="444F56"/>
                  </a:solidFill>
                  <a:latin typeface="汉仪文黑-55简" panose="00020600040101010101" charset="-122"/>
                  <a:ea typeface="汉仪文黑-55简" panose="00020600040101010101" charset="-122"/>
                </a:rPr>
                <a:t>显示屏管理视觉输出</a:t>
              </a:r>
              <a:r>
                <a:rPr lang="en-US" altLang="zh-CN" sz="1400" dirty="0">
                  <a:solidFill>
                    <a:srgbClr val="444F56"/>
                  </a:solidFill>
                  <a:latin typeface="汉仪文黑-55简" panose="00020600040101010101" charset="-122"/>
                  <a:ea typeface="汉仪文黑-55简" panose="00020600040101010101" charset="-122"/>
                </a:rPr>
                <a:t>;</a:t>
              </a:r>
              <a:br>
                <a:rPr lang="en-US" altLang="zh-CN" sz="1400" dirty="0">
                  <a:solidFill>
                    <a:srgbClr val="444F56"/>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fan.py:</a:t>
              </a:r>
              <a:r>
                <a:rPr lang="en-US" altLang="zh-CN" sz="1400" dirty="0">
                  <a:solidFill>
                    <a:srgbClr val="444F56"/>
                  </a:solidFill>
                  <a:latin typeface="汉仪文黑-55简" panose="00020600040101010101" charset="-122"/>
                  <a:ea typeface="汉仪文黑-55简" panose="00020600040101010101" charset="-122"/>
                </a:rPr>
                <a:t>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3</a:t>
              </a:r>
              <a:r>
                <a:rPr lang="zh-CN" altLang="en-US" sz="1400" dirty="0">
                  <a:solidFill>
                    <a:srgbClr val="444F56"/>
                  </a:solidFill>
                  <a:latin typeface="汉仪文黑-55简" panose="00020600040101010101" charset="-122"/>
                  <a:ea typeface="汉仪文黑-55简" panose="00020600040101010101" charset="-122"/>
                </a:rPr>
                <a:t>控制风扇的运行</a:t>
              </a:r>
              <a:r>
                <a:rPr lang="en-US" altLang="zh-CN" sz="1400" dirty="0">
                  <a:solidFill>
                    <a:srgbClr val="444F56"/>
                  </a:solidFill>
                  <a:latin typeface="汉仪文黑-55简" panose="00020600040101010101" charset="-122"/>
                  <a:ea typeface="汉仪文黑-55简" panose="00020600040101010101" charset="-122"/>
                </a:rPr>
                <a:t>;</a:t>
              </a: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fire_alarm.py: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4</a:t>
              </a:r>
              <a:r>
                <a:rPr lang="zh-CN" altLang="en-US" sz="1400" dirty="0">
                  <a:solidFill>
                    <a:srgbClr val="444F56"/>
                  </a:solidFill>
                  <a:latin typeface="汉仪文黑-55简" panose="00020600040101010101" charset="-122"/>
                  <a:ea typeface="汉仪文黑-55简" panose="00020600040101010101" charset="-122"/>
                </a:rPr>
                <a:t>通过蜂鸣器处理紧急警报。</a:t>
              </a:r>
              <a:br>
                <a:rPr lang="en-US" altLang="zh-CN" sz="1400" dirty="0">
                  <a:solidFill>
                    <a:srgbClr val="444F56"/>
                  </a:solidFill>
                  <a:latin typeface="汉仪文黑-55简" panose="00020600040101010101" charset="-122"/>
                  <a:ea typeface="汉仪文黑-55简" panose="00020600040101010101" charset="-122"/>
                </a:rPr>
              </a:br>
              <a:r>
                <a:rPr lang="en-US" altLang="zh-CN" sz="1400" b="1" dirty="0">
                  <a:solidFill>
                    <a:srgbClr val="444F56"/>
                  </a:solidFill>
                  <a:latin typeface="汉仪文黑-55简" panose="00020600040101010101" charset="-122"/>
                  <a:ea typeface="汉仪文黑-55简" panose="00020600040101010101" charset="-122"/>
                </a:rPr>
                <a:t>lightbulb.py: </a:t>
              </a:r>
              <a:r>
                <a:rPr lang="zh-CN" altLang="en-US" sz="1400" dirty="0">
                  <a:solidFill>
                    <a:srgbClr val="444F56"/>
                  </a:solidFill>
                  <a:latin typeface="汉仪文黑-55简" panose="00020600040101010101" charset="-122"/>
                  <a:ea typeface="汉仪文黑-55简" panose="00020600040101010101" charset="-122"/>
                </a:rPr>
                <a:t>使用管脚</a:t>
              </a:r>
              <a:r>
                <a:rPr lang="en-US" altLang="zh-CN" sz="1400" dirty="0">
                  <a:solidFill>
                    <a:srgbClr val="444F56"/>
                  </a:solidFill>
                  <a:latin typeface="汉仪文黑-55简" panose="00020600040101010101" charset="-122"/>
                  <a:ea typeface="汉仪文黑-55简" panose="00020600040101010101" charset="-122"/>
                </a:rPr>
                <a:t>5,6</a:t>
              </a:r>
              <a:r>
                <a:rPr lang="zh-CN" altLang="en-US" sz="1400" dirty="0">
                  <a:solidFill>
                    <a:srgbClr val="444F56"/>
                  </a:solidFill>
                  <a:latin typeface="汉仪文黑-55简" panose="00020600040101010101" charset="-122"/>
                  <a:ea typeface="汉仪文黑-55简" panose="00020600040101010101" charset="-122"/>
                </a:rPr>
                <a:t>和</a:t>
              </a:r>
              <a:r>
                <a:rPr lang="en-US" altLang="zh-CN" sz="1400" dirty="0">
                  <a:solidFill>
                    <a:srgbClr val="444F56"/>
                  </a:solidFill>
                  <a:latin typeface="汉仪文黑-55简" panose="00020600040101010101" charset="-122"/>
                  <a:ea typeface="汉仪文黑-55简" panose="00020600040101010101" charset="-122"/>
                </a:rPr>
                <a:t>7</a:t>
              </a:r>
              <a:r>
                <a:rPr lang="zh-CN" altLang="en-US" sz="1400" dirty="0">
                  <a:solidFill>
                    <a:srgbClr val="444F56"/>
                  </a:solidFill>
                  <a:latin typeface="汉仪文黑-55简" panose="00020600040101010101" charset="-122"/>
                  <a:ea typeface="汉仪文黑-55简" panose="00020600040101010101" charset="-122"/>
                </a:rPr>
                <a:t>管理 </a:t>
              </a:r>
              <a:r>
                <a:rPr lang="en-US" altLang="zh-CN" sz="1400" dirty="0">
                  <a:solidFill>
                    <a:srgbClr val="444F56"/>
                  </a:solidFill>
                  <a:latin typeface="汉仪文黑-55简" panose="00020600040101010101" charset="-122"/>
                  <a:ea typeface="汉仪文黑-55简" panose="00020600040101010101" charset="-122"/>
                </a:rPr>
                <a:t>RGB LED </a:t>
              </a:r>
              <a:r>
                <a:rPr lang="zh-CN" altLang="en-US" sz="1400" dirty="0">
                  <a:solidFill>
                    <a:srgbClr val="444F56"/>
                  </a:solidFill>
                  <a:latin typeface="汉仪文黑-55简" panose="00020600040101010101" charset="-122"/>
                  <a:ea typeface="汉仪文黑-55简" panose="00020600040101010101" charset="-122"/>
                </a:rPr>
                <a:t>灯泡的颜色和强度。</a:t>
              </a:r>
              <a:endParaRPr lang="en-US" altLang="zh-CN" sz="1400" dirty="0">
                <a:solidFill>
                  <a:srgbClr val="444F56"/>
                </a:solidFill>
                <a:latin typeface="汉仪文黑-55简" panose="00020600040101010101" charset="-122"/>
                <a:ea typeface="汉仪文黑-55简" panose="00020600040101010101" charset="-122"/>
              </a:endParaRPr>
            </a:p>
            <a:p>
              <a:pPr algn="ctr">
                <a:lnSpc>
                  <a:spcPct val="150000"/>
                </a:lnSpc>
              </a:pPr>
              <a:r>
                <a:rPr lang="en-US" altLang="zh-CN" sz="1400" b="1" dirty="0">
                  <a:solidFill>
                    <a:srgbClr val="444F56"/>
                  </a:solidFill>
                  <a:latin typeface="汉仪文黑-55简" panose="00020600040101010101" charset="-122"/>
                  <a:ea typeface="汉仪文黑-55简" panose="00020600040101010101" charset="-122"/>
                </a:rPr>
                <a:t>slide_potentiometer.py: </a:t>
              </a:r>
              <a:r>
                <a:rPr lang="zh-CN" altLang="en-US" sz="1400" dirty="0">
                  <a:solidFill>
                    <a:srgbClr val="444F56"/>
                  </a:solidFill>
                  <a:latin typeface="汉仪文黑-55简" panose="00020600040101010101" charset="-122"/>
                  <a:ea typeface="汉仪文黑-55简" panose="00020600040101010101" charset="-122"/>
                </a:rPr>
                <a:t>使</a:t>
              </a:r>
              <a:r>
                <a:rPr lang="zh-CN" altLang="en-US" sz="1400" dirty="0">
                  <a:solidFill>
                    <a:srgbClr val="444F56"/>
                  </a:solidFill>
                  <a:ea typeface="汉仪文黑-55简" panose="00020600040101010101" charset="-122"/>
                </a:rPr>
                <a:t>用管脚</a:t>
              </a:r>
              <a:r>
                <a:rPr lang="en-US" altLang="zh-CN" sz="1400" dirty="0">
                  <a:solidFill>
                    <a:srgbClr val="444F56"/>
                  </a:solidFill>
                  <a:ea typeface="汉仪文黑-55简" panose="00020600040101010101" charset="-122"/>
                </a:rPr>
                <a:t>A2</a:t>
              </a:r>
              <a:r>
                <a:rPr lang="zh-CN" altLang="en-US" sz="1400" dirty="0">
                  <a:solidFill>
                    <a:srgbClr val="444F56"/>
                  </a:solidFill>
                  <a:ea typeface="汉仪文黑-55简" panose="00020600040101010101" charset="-122"/>
                </a:rPr>
                <a:t>从滑动变阻器读取模拟值。</a:t>
              </a:r>
              <a:endParaRPr lang="en-US" altLang="zh-CN" sz="1400" dirty="0">
                <a:solidFill>
                  <a:srgbClr val="444F56"/>
                </a:solidFill>
                <a:ea typeface="汉仪文黑-55简" panose="00020600040101010101" charset="-122"/>
              </a:endParaRPr>
            </a:p>
          </p:txBody>
        </p:sp>
      </p:grpSp>
    </p:spTree>
    <p:extLst>
      <p:ext uri="{BB962C8B-B14F-4D97-AF65-F5344CB8AC3E}">
        <p14:creationId xmlns:p14="http://schemas.microsoft.com/office/powerpoint/2010/main" val="3748348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164845" y="257174"/>
            <a:ext cx="10360152" cy="914400"/>
          </a:xfrm>
        </p:spPr>
        <p:txBody>
          <a:bodyPr/>
          <a:lstStyle/>
          <a:p>
            <a:pPr algn="ctr"/>
            <a:r>
              <a:rPr lang="zh-CN" altLang="en-US" sz="4000" b="1" dirty="0"/>
              <a:t>系统安装及运行指导</a:t>
            </a:r>
            <a:endParaRPr lang="en-US" sz="4000" b="1" dirty="0"/>
          </a:p>
        </p:txBody>
      </p:sp>
      <p:pic>
        <p:nvPicPr>
          <p:cNvPr id="8" name="Content Placeholder 7">
            <a:extLst>
              <a:ext uri="{FF2B5EF4-FFF2-40B4-BE49-F238E27FC236}">
                <a16:creationId xmlns:a16="http://schemas.microsoft.com/office/drawing/2014/main" id="{375185A9-1AAD-44C6-AB09-7F2BFDBB721F}"/>
              </a:ext>
            </a:extLst>
          </p:cNvPr>
          <p:cNvPicPr>
            <a:picLocks noGrp="1" noChangeAspect="1"/>
          </p:cNvPicPr>
          <p:nvPr>
            <p:ph sz="quarter" idx="12"/>
          </p:nvPr>
        </p:nvPicPr>
        <p:blipFill>
          <a:blip r:embed="rId3"/>
          <a:stretch>
            <a:fillRect/>
          </a:stretch>
        </p:blipFill>
        <p:spPr>
          <a:xfrm>
            <a:off x="6000663" y="1545311"/>
            <a:ext cx="6026492" cy="5179340"/>
          </a:xfrm>
        </p:spPr>
      </p:pic>
      <p:pic>
        <p:nvPicPr>
          <p:cNvPr id="6" name="Content Placeholder 5">
            <a:extLst>
              <a:ext uri="{FF2B5EF4-FFF2-40B4-BE49-F238E27FC236}">
                <a16:creationId xmlns:a16="http://schemas.microsoft.com/office/drawing/2014/main" id="{D54B40F3-CF49-4C2B-A5FB-F4B8458B573C}"/>
              </a:ext>
            </a:extLst>
          </p:cNvPr>
          <p:cNvPicPr>
            <a:picLocks noGrp="1" noChangeAspect="1"/>
          </p:cNvPicPr>
          <p:nvPr>
            <p:ph sz="quarter" idx="11"/>
          </p:nvPr>
        </p:nvPicPr>
        <p:blipFill>
          <a:blip r:embed="rId4"/>
          <a:stretch>
            <a:fillRect/>
          </a:stretch>
        </p:blipFill>
        <p:spPr>
          <a:xfrm>
            <a:off x="164845" y="1545311"/>
            <a:ext cx="5788280" cy="5179340"/>
          </a:xfrm>
        </p:spPr>
      </p:pic>
    </p:spTree>
    <p:extLst>
      <p:ext uri="{BB962C8B-B14F-4D97-AF65-F5344CB8AC3E}">
        <p14:creationId xmlns:p14="http://schemas.microsoft.com/office/powerpoint/2010/main" val="423010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8785877-06C7-4446-9640-D6E53226713B}"/>
              </a:ext>
            </a:extLst>
          </p:cNvPr>
          <p:cNvSpPr txBox="1">
            <a:spLocks/>
          </p:cNvSpPr>
          <p:nvPr/>
        </p:nvSpPr>
        <p:spPr>
          <a:xfrm>
            <a:off x="560615" y="1088571"/>
            <a:ext cx="11070770" cy="57109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pPr>
            <a:r>
              <a:rPr lang="zh-CN" altLang="en-US" sz="2000" dirty="0"/>
              <a:t>智能家居卫士系统坚持软件工程的基本原则，展示以下最佳实践：</a:t>
            </a:r>
          </a:p>
          <a:p>
            <a:pPr marL="342900" indent="-342900" algn="just">
              <a:lnSpc>
                <a:spcPct val="100000"/>
              </a:lnSpc>
              <a:buFont typeface="Wingdings" panose="05000000000000000000" pitchFamily="2" charset="2"/>
              <a:buChar char="v"/>
            </a:pPr>
            <a:r>
              <a:rPr lang="zh-CN" altLang="en-US" sz="2000" dirty="0"/>
              <a:t>面向对象设计（</a:t>
            </a:r>
            <a:r>
              <a:rPr lang="en-US" altLang="zh-CN" sz="2000" dirty="0"/>
              <a:t>OOP</a:t>
            </a:r>
            <a:r>
              <a:rPr lang="zh-CN" altLang="en-US" sz="2000" dirty="0"/>
              <a:t>）：秉承</a:t>
            </a:r>
            <a:r>
              <a:rPr lang="en-US" altLang="zh-CN" sz="2000" dirty="0"/>
              <a:t>OOP</a:t>
            </a:r>
            <a:r>
              <a:rPr lang="zh-CN" altLang="en-US" sz="2000" dirty="0"/>
              <a:t>原则，系统的组件经过精心设计，具有模块化和易于维护的特点。通过将功能封装在类中，系统实现了高度的可重用性和可扩展性。</a:t>
            </a:r>
          </a:p>
          <a:p>
            <a:pPr marL="342900" indent="-342900" algn="just">
              <a:lnSpc>
                <a:spcPct val="100000"/>
              </a:lnSpc>
              <a:buFont typeface="Wingdings" panose="05000000000000000000" pitchFamily="2" charset="2"/>
              <a:buChar char="v"/>
            </a:pPr>
            <a:r>
              <a:rPr lang="zh-CN" altLang="en-US" sz="2000" dirty="0"/>
              <a:t>设计模式，用于遵循 </a:t>
            </a:r>
            <a:r>
              <a:rPr lang="en-US" altLang="zh-CN" sz="2000" dirty="0"/>
              <a:t>SRP </a:t>
            </a:r>
            <a:r>
              <a:rPr lang="zh-CN" altLang="en-US" sz="2000" dirty="0"/>
              <a:t>和 </a:t>
            </a:r>
            <a:r>
              <a:rPr lang="en-US" altLang="zh-CN" sz="2000" dirty="0"/>
              <a:t>OCP </a:t>
            </a:r>
            <a:r>
              <a:rPr lang="zh-CN" altLang="en-US" sz="2000" dirty="0"/>
              <a:t>原则来设计可重用和可扩展的软件 ：</a:t>
            </a:r>
          </a:p>
          <a:p>
            <a:pPr marL="804863" indent="-342900" algn="just">
              <a:lnSpc>
                <a:spcPct val="100000"/>
              </a:lnSpc>
              <a:buFont typeface="Wingdings" panose="05000000000000000000" pitchFamily="2" charset="2"/>
              <a:buChar char="ü"/>
            </a:pPr>
            <a:r>
              <a:rPr lang="zh-CN" altLang="en-US" sz="2000" dirty="0"/>
              <a:t>策略模式：系统采用策略模式来高效处理各种输入来源。通过</a:t>
            </a:r>
            <a:r>
              <a:rPr lang="en-US" altLang="zh-CN" sz="2000" dirty="0" err="1"/>
              <a:t>HomeGuardian</a:t>
            </a:r>
            <a:r>
              <a:rPr lang="zh-CN" altLang="en-US" sz="2000" dirty="0"/>
              <a:t>类中的</a:t>
            </a:r>
            <a:r>
              <a:rPr lang="en-US" altLang="zh-CN" sz="2000" dirty="0"/>
              <a:t>initialize()</a:t>
            </a:r>
            <a:r>
              <a:rPr lang="zh-CN" altLang="en-US" sz="2000" dirty="0"/>
              <a:t> 函数，系统动态地适应不同的输入机制。无论是来自实时传感器数据还是来自滑块的模拟输入，策略模式都能够实现这些来源之间的无缝切换。</a:t>
            </a:r>
          </a:p>
          <a:p>
            <a:pPr marL="804863" indent="-342900" algn="just">
              <a:lnSpc>
                <a:spcPct val="100000"/>
              </a:lnSpc>
              <a:buFont typeface="Wingdings" panose="05000000000000000000" pitchFamily="2" charset="2"/>
              <a:buChar char="ü"/>
            </a:pPr>
            <a:r>
              <a:rPr lang="zh-CN" altLang="en-US" sz="2000" dirty="0"/>
              <a:t>观察者模式：利用观察者模式，系统建立了一个稳健的机制来监视环境因素的变化。在这里，</a:t>
            </a:r>
            <a:r>
              <a:rPr lang="en-US" altLang="zh-CN" sz="2000" dirty="0" err="1"/>
              <a:t>HomeGuardian</a:t>
            </a:r>
            <a:r>
              <a:rPr lang="zh-CN" altLang="en-US" sz="2000" dirty="0"/>
              <a:t>类扮演观察者的角色，而</a:t>
            </a:r>
            <a:r>
              <a:rPr lang="en-US" altLang="zh-CN" sz="2000" dirty="0" err="1"/>
              <a:t>ClimateSensor</a:t>
            </a:r>
            <a:r>
              <a:rPr lang="zh-CN" altLang="en-US" sz="2000" dirty="0"/>
              <a:t>或</a:t>
            </a:r>
            <a:r>
              <a:rPr lang="en-US" altLang="zh-CN" sz="2000" dirty="0" err="1"/>
              <a:t>SlidePotentiometer</a:t>
            </a:r>
            <a:r>
              <a:rPr lang="zh-CN" altLang="en-US" sz="2000" dirty="0"/>
              <a:t>类根据用户选择扮演主题的角色。当主题的状态发生变化时，观察者会立即收到通知，使系统能够适当地做出响应。</a:t>
            </a:r>
          </a:p>
          <a:p>
            <a:pPr marL="342900" indent="-342900" algn="just">
              <a:lnSpc>
                <a:spcPct val="100000"/>
              </a:lnSpc>
              <a:buFont typeface="Wingdings" panose="05000000000000000000" pitchFamily="2" charset="2"/>
              <a:buChar char="v"/>
            </a:pPr>
            <a:r>
              <a:rPr lang="en-US" altLang="zh-CN" sz="2000" dirty="0"/>
              <a:t>UML</a:t>
            </a:r>
            <a:r>
              <a:rPr lang="zh-CN" altLang="en-US" sz="2000" dirty="0"/>
              <a:t>图表：位于</a:t>
            </a:r>
            <a:r>
              <a:rPr lang="en-US" altLang="zh-CN" sz="2000" dirty="0"/>
              <a:t>"</a:t>
            </a:r>
            <a:r>
              <a:rPr lang="zh-CN" altLang="en-US" sz="2000" dirty="0"/>
              <a:t>实习</a:t>
            </a:r>
            <a:r>
              <a:rPr lang="en-US" altLang="zh-CN" sz="2000" dirty="0"/>
              <a:t>"</a:t>
            </a:r>
            <a:r>
              <a:rPr lang="zh-CN" altLang="en-US" sz="2000" dirty="0"/>
              <a:t>目录中的综合</a:t>
            </a:r>
            <a:r>
              <a:rPr lang="en-US" altLang="zh-CN" sz="2000" dirty="0"/>
              <a:t>UML</a:t>
            </a:r>
            <a:r>
              <a:rPr lang="zh-CN" altLang="en-US" sz="2000" dirty="0"/>
              <a:t>图表提供了系统架构和组件之间复杂交互的视觉表示。这些图表是理解、沟通和完善系统设计的宝贵工具。</a:t>
            </a:r>
          </a:p>
          <a:p>
            <a:pPr algn="just">
              <a:lnSpc>
                <a:spcPct val="100000"/>
              </a:lnSpc>
            </a:pPr>
            <a:endParaRPr lang="zh-CN" altLang="en-US" sz="2000" dirty="0"/>
          </a:p>
          <a:p>
            <a:pPr algn="just">
              <a:lnSpc>
                <a:spcPct val="100000"/>
              </a:lnSpc>
            </a:pPr>
            <a:r>
              <a:rPr lang="zh-CN" altLang="en-US" sz="2000" dirty="0"/>
              <a:t>通过精心融合这些软件工程实践，</a:t>
            </a:r>
            <a:r>
              <a:rPr lang="en-US" altLang="zh-CN" sz="2000" dirty="0"/>
              <a:t>"Home Guardian"</a:t>
            </a:r>
            <a:r>
              <a:rPr lang="zh-CN" altLang="en-US" sz="2000" dirty="0"/>
              <a:t>系统不仅为智能家居环境监测提供了一个健壮和可适应的解决方案，还确立了代码质量、可维护性和可扩展性的高标准。</a:t>
            </a:r>
            <a:endParaRPr lang="en-US" sz="2000" dirty="0"/>
          </a:p>
        </p:txBody>
      </p:sp>
      <p:sp>
        <p:nvSpPr>
          <p:cNvPr id="7" name="Title 10">
            <a:extLst>
              <a:ext uri="{FF2B5EF4-FFF2-40B4-BE49-F238E27FC236}">
                <a16:creationId xmlns:a16="http://schemas.microsoft.com/office/drawing/2014/main" id="{92125C72-1995-4D3D-83AE-BD7FF78700B2}"/>
              </a:ext>
            </a:extLst>
          </p:cNvPr>
          <p:cNvSpPr txBox="1">
            <a:spLocks/>
          </p:cNvSpPr>
          <p:nvPr/>
        </p:nvSpPr>
        <p:spPr>
          <a:xfrm>
            <a:off x="186615" y="420459"/>
            <a:ext cx="11374012" cy="668112"/>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4000" b="1" dirty="0"/>
              <a:t>使用软件工程最佳实践 </a:t>
            </a:r>
            <a:r>
              <a:rPr lang="en-US" altLang="zh-CN" sz="4000" b="1" dirty="0"/>
              <a:t>| Best Practices used</a:t>
            </a:r>
            <a:endParaRPr lang="en-US" sz="4000" b="1" dirty="0"/>
          </a:p>
        </p:txBody>
      </p:sp>
    </p:spTree>
    <p:extLst>
      <p:ext uri="{BB962C8B-B14F-4D97-AF65-F5344CB8AC3E}">
        <p14:creationId xmlns:p14="http://schemas.microsoft.com/office/powerpoint/2010/main" val="2795644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F03EE8-7EE9-4AE9-896E-F7B644DD2158}"/>
              </a:ext>
            </a:extLst>
          </p:cNvPr>
          <p:cNvPicPr>
            <a:picLocks noChangeAspect="1"/>
          </p:cNvPicPr>
          <p:nvPr/>
        </p:nvPicPr>
        <p:blipFill>
          <a:blip r:embed="rId2"/>
          <a:stretch>
            <a:fillRect/>
          </a:stretch>
        </p:blipFill>
        <p:spPr>
          <a:xfrm>
            <a:off x="0" y="-1"/>
            <a:ext cx="4587765" cy="6857999"/>
          </a:xfrm>
          <a:prstGeom prst="rect">
            <a:avLst/>
          </a:prstGeom>
        </p:spPr>
      </p:pic>
      <p:pic>
        <p:nvPicPr>
          <p:cNvPr id="14" name="Picture 13">
            <a:extLst>
              <a:ext uri="{FF2B5EF4-FFF2-40B4-BE49-F238E27FC236}">
                <a16:creationId xmlns:a16="http://schemas.microsoft.com/office/drawing/2014/main" id="{E8B3A955-250D-400F-B33F-8683E057D08E}"/>
              </a:ext>
            </a:extLst>
          </p:cNvPr>
          <p:cNvPicPr>
            <a:picLocks noChangeAspect="1"/>
          </p:cNvPicPr>
          <p:nvPr/>
        </p:nvPicPr>
        <p:blipFill>
          <a:blip r:embed="rId3"/>
          <a:stretch>
            <a:fillRect/>
          </a:stretch>
        </p:blipFill>
        <p:spPr>
          <a:xfrm>
            <a:off x="7677150" y="-10886"/>
            <a:ext cx="4514850" cy="6858000"/>
          </a:xfrm>
          <a:prstGeom prst="rect">
            <a:avLst/>
          </a:prstGeom>
        </p:spPr>
      </p:pic>
      <p:sp>
        <p:nvSpPr>
          <p:cNvPr id="15" name="Title 10">
            <a:extLst>
              <a:ext uri="{FF2B5EF4-FFF2-40B4-BE49-F238E27FC236}">
                <a16:creationId xmlns:a16="http://schemas.microsoft.com/office/drawing/2014/main" id="{C9A5E8FA-A705-48EB-82DB-E32A32C6E4A0}"/>
              </a:ext>
            </a:extLst>
          </p:cNvPr>
          <p:cNvSpPr txBox="1">
            <a:spLocks/>
          </p:cNvSpPr>
          <p:nvPr/>
        </p:nvSpPr>
        <p:spPr>
          <a:xfrm>
            <a:off x="4459177" y="2700335"/>
            <a:ext cx="3273646" cy="1457326"/>
          </a:xfrm>
          <a:prstGeom prst="rect">
            <a:avLst/>
          </a:prstGeom>
        </p:spPr>
        <p:txBody>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900" b="1" dirty="0"/>
              <a:t>系统工作流程</a:t>
            </a:r>
            <a:br>
              <a:rPr lang="en-US" altLang="zh-CN" sz="3900" b="1" dirty="0"/>
            </a:br>
            <a:r>
              <a:rPr lang="en-US" altLang="zh-CN" sz="3200" b="1" dirty="0">
                <a:latin typeface="Arial" panose="020B0604020202020204" pitchFamily="34" charset="0"/>
                <a:cs typeface="Arial" panose="020B0604020202020204" pitchFamily="34" charset="0"/>
              </a:rPr>
              <a:t>System Workflow</a:t>
            </a:r>
            <a:endParaRPr lang="en-US" sz="3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4339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A3440D-F13C-4F82-B40B-733493236C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0226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4400" b="1" dirty="0">
                <a:solidFill>
                  <a:schemeClr val="bg1"/>
                </a:solidFill>
                <a:ea typeface="汉仪文黑-55简" panose="00020600040101010101" charset="-122"/>
              </a:rPr>
              <a:t>4</a:t>
            </a:r>
            <a:br>
              <a:rPr lang="en-US" altLang="zh-CN" sz="4400" b="1" dirty="0">
                <a:solidFill>
                  <a:schemeClr val="bg1"/>
                </a:solidFill>
                <a:ea typeface="汉仪文黑-55简" panose="00020600040101010101" charset="-122"/>
              </a:rPr>
            </a:br>
            <a:r>
              <a:rPr lang="zh-CN" altLang="en-US" sz="4400" b="1" dirty="0">
                <a:solidFill>
                  <a:schemeClr val="bg1"/>
                </a:solidFill>
                <a:ea typeface="汉仪文黑-55简" panose="00020600040101010101" charset="-122"/>
              </a:rPr>
              <a:t>问答环节</a:t>
            </a:r>
            <a:br>
              <a:rPr lang="en-US" altLang="zh-CN" sz="4400" b="1" dirty="0">
                <a:solidFill>
                  <a:schemeClr val="bg1"/>
                </a:solidFill>
                <a:ea typeface="汉仪文黑-55简" panose="00020600040101010101" charset="-122"/>
              </a:rPr>
            </a:br>
            <a:r>
              <a:rPr lang="en-US" sz="4400" b="1" dirty="0">
                <a:solidFill>
                  <a:schemeClr val="bg1"/>
                </a:solidFill>
                <a:latin typeface="Arial" panose="020B0604020202020204" pitchFamily="34" charset="0"/>
                <a:ea typeface="汉仪文黑-55简" panose="00020600040101010101" charset="-122"/>
                <a:cs typeface="Arial" panose="020B0604020202020204" pitchFamily="34" charset="0"/>
              </a:rPr>
              <a:t>Q&amp;A</a:t>
            </a:r>
          </a:p>
        </p:txBody>
      </p:sp>
      <p:pic>
        <p:nvPicPr>
          <p:cNvPr id="7" name="Picture 6">
            <a:extLst>
              <a:ext uri="{FF2B5EF4-FFF2-40B4-BE49-F238E27FC236}">
                <a16:creationId xmlns:a16="http://schemas.microsoft.com/office/drawing/2014/main" id="{23CE85F8-457D-458F-B884-00C5C6D0FFB4}"/>
              </a:ext>
            </a:extLst>
          </p:cNvPr>
          <p:cNvPicPr>
            <a:picLocks noChangeAspect="1"/>
          </p:cNvPicPr>
          <p:nvPr/>
        </p:nvPicPr>
        <p:blipFill>
          <a:blip r:embed="rId2"/>
          <a:stretch>
            <a:fillRect/>
          </a:stretch>
        </p:blipFill>
        <p:spPr>
          <a:xfrm>
            <a:off x="5990550" y="393134"/>
            <a:ext cx="6751011" cy="6858000"/>
          </a:xfrm>
          <a:prstGeom prst="rect">
            <a:avLst/>
          </a:prstGeom>
        </p:spPr>
      </p:pic>
    </p:spTree>
    <p:extLst>
      <p:ext uri="{BB962C8B-B14F-4D97-AF65-F5344CB8AC3E}">
        <p14:creationId xmlns:p14="http://schemas.microsoft.com/office/powerpoint/2010/main" val="1546150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5547629" y="282388"/>
            <a:ext cx="3560512" cy="1981201"/>
          </a:xfrm>
        </p:spPr>
        <p:txBody>
          <a:bodyPr/>
          <a:lstStyle/>
          <a:p>
            <a:pPr algn="ctr"/>
            <a:r>
              <a:rPr lang="en-US" dirty="0"/>
              <a:t>Thank you!</a:t>
            </a:r>
            <a:br>
              <a:rPr lang="en-US" dirty="0"/>
            </a:br>
            <a:r>
              <a:rPr lang="zh-CN" altLang="en-US" dirty="0"/>
              <a:t>感谢观看！</a:t>
            </a:r>
            <a:endParaRPr lang="en-US" dirty="0"/>
          </a:p>
        </p:txBody>
      </p:sp>
      <p:sp>
        <p:nvSpPr>
          <p:cNvPr id="11" name="Content Placeholder 10">
            <a:extLst>
              <a:ext uri="{FF2B5EF4-FFF2-40B4-BE49-F238E27FC236}">
                <a16:creationId xmlns:a16="http://schemas.microsoft.com/office/drawing/2014/main" id="{C6DCC38C-603B-CCD0-2914-0BBCD4F4F74E}"/>
              </a:ext>
            </a:extLst>
          </p:cNvPr>
          <p:cNvSpPr>
            <a:spLocks noGrp="1"/>
          </p:cNvSpPr>
          <p:nvPr>
            <p:ph sz="quarter" idx="13"/>
          </p:nvPr>
        </p:nvSpPr>
        <p:spPr>
          <a:xfrm>
            <a:off x="4249270" y="5015751"/>
            <a:ext cx="6436659" cy="1707778"/>
          </a:xfrm>
        </p:spPr>
        <p:txBody>
          <a:bodyPr anchor="ctr"/>
          <a:lstStyle/>
          <a:p>
            <a:pPr algn="r"/>
            <a:r>
              <a:rPr lang="zh-CN" altLang="en-US" dirty="0"/>
              <a:t>智能家居卫士系统 </a:t>
            </a:r>
            <a:endParaRPr lang="en-US" altLang="zh-CN" dirty="0"/>
          </a:p>
          <a:p>
            <a:pPr algn="r"/>
            <a:r>
              <a:rPr lang="en-US" altLang="zh-CN" b="1" dirty="0"/>
              <a:t>home guardian project</a:t>
            </a:r>
            <a:endParaRPr lang="en-US" altLang="zh-CN" dirty="0"/>
          </a:p>
          <a:p>
            <a:pPr lvl="1" algn="r"/>
            <a:r>
              <a:rPr lang="en-US" b="1" dirty="0"/>
              <a:t>GitHub URL:</a:t>
            </a:r>
            <a:r>
              <a:rPr lang="en-US" dirty="0"/>
              <a:t> </a:t>
            </a:r>
            <a:r>
              <a:rPr lang="en-US" u="sng" dirty="0"/>
              <a:t>https://github.com/agajansahatov/home-guardian</a:t>
            </a:r>
          </a:p>
          <a:p>
            <a:pPr algn="r"/>
            <a:endParaRPr lang="en-US" dirty="0"/>
          </a:p>
        </p:txBody>
      </p:sp>
      <p:sp>
        <p:nvSpPr>
          <p:cNvPr id="4" name="Content Placeholder 10">
            <a:extLst>
              <a:ext uri="{FF2B5EF4-FFF2-40B4-BE49-F238E27FC236}">
                <a16:creationId xmlns:a16="http://schemas.microsoft.com/office/drawing/2014/main" id="{6110C60A-0012-470D-B7F0-421704CCD63F}"/>
              </a:ext>
            </a:extLst>
          </p:cNvPr>
          <p:cNvSpPr txBox="1">
            <a:spLocks/>
          </p:cNvSpPr>
          <p:nvPr/>
        </p:nvSpPr>
        <p:spPr>
          <a:xfrm>
            <a:off x="1452282" y="2989729"/>
            <a:ext cx="6015318" cy="136263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Courier New" panose="02070309020205020404" pitchFamily="49" charset="0"/>
              <a:buNone/>
              <a:defRPr sz="2000" kern="1200" cap="all" baseline="0">
                <a:solidFill>
                  <a:schemeClr val="tx1"/>
                </a:solidFill>
                <a:latin typeface="+mn-lt"/>
                <a:ea typeface="+mn-ea"/>
                <a:cs typeface="+mn-cs"/>
              </a:defRPr>
            </a:lvl1pPr>
            <a:lvl2pPr marL="0" indent="0" algn="l" defTabSz="914400" rtl="0" eaLnBrk="1" latinLnBrk="0" hangingPunct="1">
              <a:lnSpc>
                <a:spcPct val="90000"/>
              </a:lnSpc>
              <a:spcBef>
                <a:spcPts val="1000"/>
              </a:spcBef>
              <a:buFont typeface="Courier New" panose="02070309020205020404" pitchFamily="49" charset="0"/>
              <a:buNone/>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buFont typeface="Courier New" panose="02070309020205020404" pitchFamily="49" charset="0"/>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计科</a:t>
            </a:r>
            <a:r>
              <a:rPr lang="en-US" altLang="zh-CN" b="1" dirty="0"/>
              <a:t>LZ2001</a:t>
            </a:r>
          </a:p>
          <a:p>
            <a:pPr lvl="1"/>
            <a:r>
              <a:rPr lang="zh-CN" altLang="en-US" cap="all" dirty="0"/>
              <a:t>答辩人 </a:t>
            </a:r>
            <a:r>
              <a:rPr lang="en-US" altLang="zh-CN" b="1" cap="all" dirty="0"/>
              <a:t>| members</a:t>
            </a:r>
            <a:r>
              <a:rPr lang="zh-CN" altLang="en-US" cap="all" dirty="0"/>
              <a:t>：阿哥战，孟力斯，马惠，赛尔但</a:t>
            </a:r>
            <a:endParaRPr lang="en-US" cap="all" dirty="0"/>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5641848" cy="5029200"/>
          </a:xfrm>
        </p:spPr>
        <p:txBody>
          <a:bodyPr/>
          <a:lstStyle/>
          <a:p>
            <a:r>
              <a:rPr lang="zh-CN" altLang="en-US" sz="4000" dirty="0"/>
              <a:t>目 录</a:t>
            </a:r>
            <a:br>
              <a:rPr lang="en-US" altLang="zh-CN" dirty="0"/>
            </a:br>
            <a:r>
              <a:rPr lang="en-US" altLang="zh-CN" dirty="0"/>
              <a:t>Contents</a:t>
            </a:r>
            <a:endParaRPr lang="en-US" dirty="0"/>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3562349905"/>
              </p:ext>
            </p:extLst>
          </p:nvPr>
        </p:nvGraphicFramePr>
        <p:xfrm>
          <a:off x="8469086" y="1017348"/>
          <a:ext cx="3203427" cy="4823303"/>
        </p:xfrm>
        <a:graphic>
          <a:graphicData uri="http://schemas.openxmlformats.org/drawingml/2006/table">
            <a:tbl>
              <a:tblPr firstRow="1" bandRow="1"/>
              <a:tblGrid>
                <a:gridCol w="3203427">
                  <a:extLst>
                    <a:ext uri="{9D8B030D-6E8A-4147-A177-3AD203B41FA5}">
                      <a16:colId xmlns:a16="http://schemas.microsoft.com/office/drawing/2014/main" val="1563570424"/>
                    </a:ext>
                  </a:extLst>
                </a:gridCol>
              </a:tblGrid>
              <a:tr h="111724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1</a:t>
                      </a:r>
                      <a:endParaRPr lang="en-US" altLang="zh-CN" sz="2400" b="0" kern="1200" dirty="0">
                        <a:solidFill>
                          <a:schemeClr val="tx1"/>
                        </a:solidFill>
                        <a:latin typeface="+mj-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2400" b="1" kern="1200" dirty="0">
                          <a:solidFill>
                            <a:schemeClr val="tx1"/>
                          </a:solidFill>
                          <a:latin typeface="+mj-lt"/>
                          <a:ea typeface="+mn-ea"/>
                          <a:cs typeface="+mn-cs"/>
                        </a:rPr>
                        <a:t>项目简介</a:t>
                      </a:r>
                      <a:endParaRPr lang="en-US" altLang="zh-CN" sz="2400" b="1" kern="1200" dirty="0">
                        <a:solidFill>
                          <a:schemeClr val="tx1"/>
                        </a:solidFill>
                        <a:latin typeface="+mj-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INTRODUCTION</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11724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j-lt"/>
                          <a:ea typeface="+mn-ea"/>
                          <a:cs typeface="+mn-cs"/>
                        </a:rPr>
                        <a:t>2</a:t>
                      </a:r>
                      <a:br>
                        <a:rPr lang="en-US" altLang="zh-CN" sz="2400" b="0" kern="1200" dirty="0">
                          <a:solidFill>
                            <a:schemeClr val="tx1"/>
                          </a:solidFill>
                          <a:latin typeface="+mj-lt"/>
                          <a:ea typeface="+mn-ea"/>
                          <a:cs typeface="+mn-cs"/>
                        </a:rPr>
                      </a:br>
                      <a:r>
                        <a:rPr lang="zh-CN" altLang="en-US" sz="2400" b="1" kern="1200" dirty="0">
                          <a:solidFill>
                            <a:schemeClr val="tx1"/>
                          </a:solidFill>
                          <a:latin typeface="+mj-lt"/>
                          <a:ea typeface="+mn-ea"/>
                          <a:cs typeface="+mn-cs"/>
                        </a:rPr>
                        <a:t>项目详情</a:t>
                      </a:r>
                      <a:br>
                        <a:rPr lang="en-US" altLang="zh-CN" sz="2400" b="0" kern="1200" dirty="0">
                          <a:solidFill>
                            <a:schemeClr val="tx1"/>
                          </a:solidFill>
                          <a:latin typeface="+mj-lt"/>
                          <a:ea typeface="+mn-ea"/>
                          <a:cs typeface="+mn-cs"/>
                        </a:rPr>
                      </a:br>
                      <a:r>
                        <a:rPr lang="en-US" altLang="zh-CN" sz="2400" b="0" kern="1200" dirty="0">
                          <a:solidFill>
                            <a:schemeClr val="tx1"/>
                          </a:solidFill>
                          <a:latin typeface="+mj-lt"/>
                          <a:ea typeface="+mn-ea"/>
                          <a:cs typeface="+mn-cs"/>
                        </a:rPr>
                        <a:t>PROJECT DETAILS</a:t>
                      </a:r>
                      <a:endParaRPr 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117242">
                <a:tc>
                  <a:txBody>
                    <a:bodyPr/>
                    <a:lstStyle/>
                    <a:p>
                      <a:pPr marL="0" algn="r" defTabSz="914400" rtl="0" eaLnBrk="1" latinLnBrk="0" hangingPunct="1"/>
                      <a:r>
                        <a:rPr lang="en-US" sz="2400" b="0" kern="1200" dirty="0">
                          <a:solidFill>
                            <a:schemeClr val="tx1"/>
                          </a:solidFill>
                          <a:latin typeface="+mj-lt"/>
                          <a:ea typeface="+mn-ea"/>
                          <a:cs typeface="+mn-cs"/>
                        </a:rPr>
                        <a:t>3</a:t>
                      </a:r>
                    </a:p>
                    <a:p>
                      <a:pPr marL="0" algn="r" defTabSz="914400" rtl="0" eaLnBrk="1" latinLnBrk="0" hangingPunct="1"/>
                      <a:r>
                        <a:rPr lang="zh-CN" altLang="en-US" sz="2400" b="0" kern="1200" dirty="0">
                          <a:solidFill>
                            <a:schemeClr val="tx1"/>
                          </a:solidFill>
                          <a:latin typeface="+mj-lt"/>
                          <a:ea typeface="+mn-ea"/>
                          <a:cs typeface="+mn-cs"/>
                        </a:rPr>
                        <a:t>系统实现</a:t>
                      </a:r>
                      <a:endParaRPr lang="en-US" altLang="zh-CN" sz="2400" b="0" kern="1200" dirty="0">
                        <a:solidFill>
                          <a:schemeClr val="tx1"/>
                        </a:solidFill>
                        <a:latin typeface="+mj-lt"/>
                        <a:ea typeface="+mn-ea"/>
                        <a:cs typeface="+mn-cs"/>
                      </a:endParaRPr>
                    </a:p>
                    <a:p>
                      <a:pPr marL="0" algn="r" defTabSz="914400" rtl="0" eaLnBrk="1" latinLnBrk="0" hangingPunct="1"/>
                      <a:r>
                        <a:rPr lang="en-US" sz="2400" b="0" kern="1200" dirty="0">
                          <a:solidFill>
                            <a:schemeClr val="tx1"/>
                          </a:solidFill>
                          <a:latin typeface="+mj-lt"/>
                          <a:ea typeface="+mn-ea"/>
                          <a:cs typeface="+mn-cs"/>
                        </a:rPr>
                        <a:t>IMPLEMENTATION</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257143">
                <a:tc>
                  <a:txBody>
                    <a:bodyPr/>
                    <a:lstStyle/>
                    <a:p>
                      <a:pPr marL="0" algn="r" defTabSz="914400" rtl="0" eaLnBrk="1" latinLnBrk="0" hangingPunct="1"/>
                      <a:r>
                        <a:rPr lang="en-US" altLang="zh-CN" sz="2400" b="0" kern="1200" dirty="0">
                          <a:solidFill>
                            <a:schemeClr val="tx1"/>
                          </a:solidFill>
                          <a:latin typeface="+mj-lt"/>
                          <a:ea typeface="+mn-ea"/>
                          <a:cs typeface="+mn-cs"/>
                        </a:rPr>
                        <a:t>4</a:t>
                      </a:r>
                    </a:p>
                    <a:p>
                      <a:pPr marL="0" algn="r" defTabSz="914400" rtl="0" eaLnBrk="1" latinLnBrk="0" hangingPunct="1"/>
                      <a:r>
                        <a:rPr lang="zh-CN" altLang="en-US" sz="2400" b="0" kern="1200" dirty="0">
                          <a:solidFill>
                            <a:schemeClr val="tx1"/>
                          </a:solidFill>
                          <a:latin typeface="+mj-lt"/>
                          <a:ea typeface="+mn-ea"/>
                          <a:cs typeface="+mn-cs"/>
                        </a:rPr>
                        <a:t>问答环节</a:t>
                      </a:r>
                      <a:endParaRPr lang="en-US" altLang="zh-CN" sz="2400" b="0" kern="1200" dirty="0">
                        <a:solidFill>
                          <a:schemeClr val="tx1"/>
                        </a:solidFill>
                        <a:latin typeface="+mj-lt"/>
                        <a:ea typeface="+mn-ea"/>
                        <a:cs typeface="+mn-cs"/>
                      </a:endParaRPr>
                    </a:p>
                    <a:p>
                      <a:pPr marL="0" algn="r" defTabSz="914400" rtl="0" eaLnBrk="1" latinLnBrk="0" hangingPunct="1"/>
                      <a:r>
                        <a:rPr lang="en-US" altLang="zh-CN" sz="2400" b="0" kern="1200" dirty="0">
                          <a:solidFill>
                            <a:schemeClr val="tx1"/>
                          </a:solidFill>
                          <a:latin typeface="+mj-lt"/>
                          <a:ea typeface="+mn-ea"/>
                          <a:cs typeface="+mn-cs"/>
                        </a:rPr>
                        <a:t>Q &amp; A</a:t>
                      </a:r>
                      <a:endParaRPr lang="zh-CN" alt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bl>
          </a:graphicData>
        </a:graphic>
      </p:graphicFrame>
    </p:spTree>
    <p:extLst>
      <p:ext uri="{BB962C8B-B14F-4D97-AF65-F5344CB8AC3E}">
        <p14:creationId xmlns:p14="http://schemas.microsoft.com/office/powerpoint/2010/main" val="586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820492"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01</a:t>
            </a:r>
            <a:br>
              <a:rPr lang="en-US" altLang="zh-CN" sz="3200" b="1"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项目简介</a:t>
            </a:r>
            <a:br>
              <a:rPr lang="zh-CN" altLang="en-US" sz="3200" dirty="0">
                <a:solidFill>
                  <a:schemeClr val="bg1"/>
                </a:solidFill>
                <a:latin typeface="汉仪文黑-55简" panose="00020600040101010101" charset="-122"/>
                <a:ea typeface="汉仪文黑-55简" panose="00020600040101010101" charset="-122"/>
              </a:rPr>
            </a:br>
            <a:r>
              <a:rPr lang="en-US" altLang="zh-CN" sz="2800" dirty="0">
                <a:solidFill>
                  <a:schemeClr val="bg1"/>
                </a:solidFill>
                <a:latin typeface="汉仪文黑-55简" panose="00020600040101010101" charset="-122"/>
                <a:ea typeface="汉仪文黑-55简" panose="00020600040101010101" charset="-122"/>
              </a:rPr>
              <a:t>INTRODUCTION</a:t>
            </a:r>
            <a:endParaRPr lang="en-US" dirty="0">
              <a:solidFill>
                <a:schemeClr val="bg1"/>
              </a:solidFill>
            </a:endParaRPr>
          </a:p>
        </p:txBody>
      </p:sp>
      <p:pic>
        <p:nvPicPr>
          <p:cNvPr id="7" name="Content Placeholder 6">
            <a:extLst>
              <a:ext uri="{FF2B5EF4-FFF2-40B4-BE49-F238E27FC236}">
                <a16:creationId xmlns:a16="http://schemas.microsoft.com/office/drawing/2014/main" id="{9DCFC931-6734-4334-961E-EC515F2B42D7}"/>
              </a:ext>
            </a:extLst>
          </p:cNvPr>
          <p:cNvPicPr>
            <a:picLocks noGrp="1" noChangeAspect="1"/>
          </p:cNvPicPr>
          <p:nvPr>
            <p:ph idx="1"/>
          </p:nvPr>
        </p:nvPicPr>
        <p:blipFill rotWithShape="1">
          <a:blip r:embed="rId2"/>
          <a:srcRect l="23657" r="3003" b="16424"/>
          <a:stretch/>
        </p:blipFill>
        <p:spPr>
          <a:xfrm flipH="1">
            <a:off x="7083380" y="1201737"/>
            <a:ext cx="5108620" cy="3951288"/>
          </a:xfrm>
          <a:prstGeom prst="flowChartDelay">
            <a:avLst/>
          </a:prstGeom>
        </p:spPr>
      </p:pic>
    </p:spTree>
    <p:extLst>
      <p:ext uri="{BB962C8B-B14F-4D97-AF65-F5344CB8AC3E}">
        <p14:creationId xmlns:p14="http://schemas.microsoft.com/office/powerpoint/2010/main" val="1414910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1002595" y="1369608"/>
            <a:ext cx="5522258" cy="1380564"/>
          </a:xfrm>
        </p:spPr>
        <p:txBody>
          <a:bodyPr/>
          <a:lstStyle/>
          <a:p>
            <a:pPr algn="ctr">
              <a:lnSpc>
                <a:spcPct val="100000"/>
              </a:lnSpc>
            </a:pPr>
            <a:r>
              <a:rPr lang="zh-CN" altLang="en-US" sz="4000" b="1" dirty="0"/>
              <a:t>智能家居卫士系统</a:t>
            </a:r>
            <a:br>
              <a:rPr lang="en-US" dirty="0"/>
            </a:br>
            <a:r>
              <a:rPr lang="zh-CN" altLang="en-US" sz="3200" dirty="0"/>
              <a:t>物联网智能家居环境监测系统</a:t>
            </a:r>
            <a:endParaRPr lang="en-US" dirty="0"/>
          </a:p>
        </p:txBody>
      </p:sp>
      <p:pic>
        <p:nvPicPr>
          <p:cNvPr id="8" name="Picture Placeholder 21">
            <a:extLst>
              <a:ext uri="{FF2B5EF4-FFF2-40B4-BE49-F238E27FC236}">
                <a16:creationId xmlns:a16="http://schemas.microsoft.com/office/drawing/2014/main" id="{FFD2BD9F-962D-9BA5-14BE-C9CD52FEF9C7}"/>
              </a:ext>
            </a:extLst>
          </p:cNvPr>
          <p:cNvPicPr>
            <a:picLocks noGrp="1" noChangeAspect="1"/>
          </p:cNvPicPr>
          <p:nvPr>
            <p:ph type="pic" idx="1"/>
          </p:nvPr>
        </p:nvPicPr>
        <p:blipFill rotWithShape="1">
          <a:blip r:embed="rId3"/>
          <a:srcRect l="41555" r="19585"/>
          <a:stretch/>
        </p:blipFill>
        <p:spPr>
          <a:xfrm>
            <a:off x="7401941" y="0"/>
            <a:ext cx="4790059" cy="6587067"/>
          </a:xfrm>
        </p:spPr>
      </p:pic>
      <p:sp>
        <p:nvSpPr>
          <p:cNvPr id="4" name="Title 1">
            <a:extLst>
              <a:ext uri="{FF2B5EF4-FFF2-40B4-BE49-F238E27FC236}">
                <a16:creationId xmlns:a16="http://schemas.microsoft.com/office/drawing/2014/main" id="{216778EE-A40D-441D-9281-99F260091456}"/>
              </a:ext>
            </a:extLst>
          </p:cNvPr>
          <p:cNvSpPr txBox="1">
            <a:spLocks/>
          </p:cNvSpPr>
          <p:nvPr/>
        </p:nvSpPr>
        <p:spPr>
          <a:xfrm>
            <a:off x="394448" y="4401671"/>
            <a:ext cx="6920752" cy="1254062"/>
          </a:xfrm>
          <a:prstGeom prst="rect">
            <a:avLst/>
          </a:prstGeom>
        </p:spPr>
        <p:txBody>
          <a:bodyPr vert="horz" lIns="91440" tIns="45720" rIns="91440" bIns="45720" rtlCol="0" anchor="ctr">
            <a:noAutofit/>
          </a:bodyPr>
          <a:lstStyle>
            <a:lvl1pPr algn="l" defTabSz="914400" rtl="0" eaLnBrk="1" latinLnBrk="0" hangingPunct="1">
              <a:lnSpc>
                <a:spcPct val="75000"/>
              </a:lnSpc>
              <a:spcBef>
                <a:spcPct val="0"/>
              </a:spcBef>
              <a:buNone/>
              <a:defRPr sz="4800" kern="1200">
                <a:solidFill>
                  <a:schemeClr val="tx1"/>
                </a:solidFill>
                <a:latin typeface="+mj-lt"/>
                <a:ea typeface="+mj-ea"/>
                <a:cs typeface="+mj-cs"/>
              </a:defRPr>
            </a:lvl1pPr>
          </a:lstStyle>
          <a:p>
            <a:pPr algn="ctr">
              <a:lnSpc>
                <a:spcPct val="100000"/>
              </a:lnSpc>
            </a:pPr>
            <a:r>
              <a:rPr lang="en-US" sz="4000" dirty="0"/>
              <a:t>Home Guardian</a:t>
            </a:r>
            <a:br>
              <a:rPr lang="en-US" sz="3200" dirty="0"/>
            </a:br>
            <a:r>
              <a:rPr lang="en-US" sz="2000" dirty="0"/>
              <a:t>An IoT Smart Home Environmental Monitoring System</a:t>
            </a:r>
            <a:endParaRPr lang="en-US" dirty="0"/>
          </a:p>
        </p:txBody>
      </p:sp>
    </p:spTree>
    <p:extLst>
      <p:ext uri="{BB962C8B-B14F-4D97-AF65-F5344CB8AC3E}">
        <p14:creationId xmlns:p14="http://schemas.microsoft.com/office/powerpoint/2010/main" val="2222324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CD40EDC-C73D-4B16-8E47-EEBB525F4E0F}"/>
              </a:ext>
            </a:extLst>
          </p:cNvPr>
          <p:cNvSpPr txBox="1"/>
          <p:nvPr/>
        </p:nvSpPr>
        <p:spPr>
          <a:xfrm>
            <a:off x="4995969" y="3429000"/>
            <a:ext cx="7147072" cy="2800767"/>
          </a:xfrm>
          <a:prstGeom prst="rect">
            <a:avLst/>
          </a:prstGeom>
          <a:noFill/>
        </p:spPr>
        <p:txBody>
          <a:bodyPr wrap="square" rtlCol="0">
            <a:spAutoFit/>
          </a:bodyPr>
          <a:lstStyle/>
          <a:p>
            <a:pPr algn="ctr"/>
            <a:endParaRPr lang="en-US" dirty="0">
              <a:latin typeface="Arial" panose="020B0604020202020204" pitchFamily="34" charset="0"/>
              <a:cs typeface="Arial" panose="020B0604020202020204" pitchFamily="34" charset="0"/>
            </a:endParaRPr>
          </a:p>
          <a:p>
            <a:pPr algn="ct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The "Home Guardian" system is an IoT-based smart home environmental monitoring system implemented using a Mini Practice Board, Python, Arduino, and the PyMata4Ex library. It allows users to monitor and control various environmental factors within their home, such as temperature, humidity, and air quality, to ensure a comfortable and safe living environment. </a:t>
            </a:r>
          </a:p>
        </p:txBody>
      </p:sp>
      <p:sp>
        <p:nvSpPr>
          <p:cNvPr id="15" name="Title 2">
            <a:extLst>
              <a:ext uri="{FF2B5EF4-FFF2-40B4-BE49-F238E27FC236}">
                <a16:creationId xmlns:a16="http://schemas.microsoft.com/office/drawing/2014/main" id="{5B2EE12B-799A-4C60-B92F-41E3D11A3FD8}"/>
              </a:ext>
            </a:extLst>
          </p:cNvPr>
          <p:cNvSpPr txBox="1">
            <a:spLocks/>
          </p:cNvSpPr>
          <p:nvPr/>
        </p:nvSpPr>
        <p:spPr>
          <a:xfrm>
            <a:off x="8313991" y="190500"/>
            <a:ext cx="3624705" cy="1666876"/>
          </a:xfrm>
          <a:prstGeom prst="rect">
            <a:avLst/>
          </a:prstGeom>
        </p:spPr>
        <p:txBody>
          <a:bodyPr vert="horz" lIns="91440" tIns="45720" rIns="91440" bIns="45720" rtlCol="0" anchor="b">
            <a:noAutofit/>
          </a:bodyPr>
          <a:lstStyle>
            <a:lvl1pPr algn="l" defTabSz="914400" rtl="0" eaLnBrk="1" latinLnBrk="0" hangingPunct="1">
              <a:lnSpc>
                <a:spcPct val="75000"/>
              </a:lnSpc>
              <a:spcBef>
                <a:spcPct val="0"/>
              </a:spcBef>
              <a:buNone/>
              <a:defRPr sz="4800" kern="1200">
                <a:solidFill>
                  <a:schemeClr val="tx1"/>
                </a:solidFill>
                <a:latin typeface="+mj-lt"/>
                <a:ea typeface="+mj-ea"/>
                <a:cs typeface="+mj-cs"/>
              </a:defRPr>
            </a:lvl1pPr>
          </a:lstStyle>
          <a:p>
            <a:pPr algn="r">
              <a:lnSpc>
                <a:spcPct val="100000"/>
              </a:lnSpc>
            </a:pPr>
            <a:br>
              <a:rPr lang="en-US" altLang="zh-CN" sz="3200" dirty="0">
                <a:solidFill>
                  <a:srgbClr val="543E34"/>
                </a:solidFill>
                <a:latin typeface="汉仪文黑-55简" panose="00020600040101010101" charset="-122"/>
                <a:ea typeface="汉仪文黑-55简" panose="00020600040101010101" charset="-122"/>
              </a:rPr>
            </a:br>
            <a:br>
              <a:rPr lang="en-US" altLang="zh-CN" sz="3200" dirty="0">
                <a:solidFill>
                  <a:srgbClr val="543E34"/>
                </a:solidFill>
                <a:latin typeface="汉仪文黑-55简" panose="00020600040101010101" charset="-122"/>
                <a:ea typeface="汉仪文黑-55简" panose="00020600040101010101" charset="-122"/>
              </a:rPr>
            </a:br>
            <a:endParaRPr lang="en-US" altLang="zh-CN" sz="3200" dirty="0">
              <a:solidFill>
                <a:srgbClr val="543E34"/>
              </a:solidFill>
              <a:latin typeface="汉仪文黑-55简" panose="00020600040101010101" charset="-122"/>
              <a:ea typeface="汉仪文黑-55简" panose="00020600040101010101" charset="-122"/>
            </a:endParaRPr>
          </a:p>
          <a:p>
            <a:pPr algn="r">
              <a:lnSpc>
                <a:spcPct val="100000"/>
              </a:lnSpc>
            </a:pPr>
            <a:r>
              <a:rPr lang="en-US" altLang="zh-CN" sz="3200" b="1" dirty="0">
                <a:solidFill>
                  <a:srgbClr val="543E34"/>
                </a:solidFill>
                <a:latin typeface="汉仪文黑-55简" panose="00020600040101010101" charset="-122"/>
                <a:ea typeface="汉仪文黑-55简" panose="00020600040101010101" charset="-122"/>
              </a:rPr>
              <a:t>01</a:t>
            </a:r>
          </a:p>
          <a:p>
            <a:pPr algn="r">
              <a:lnSpc>
                <a:spcPct val="100000"/>
              </a:lnSpc>
            </a:pPr>
            <a:r>
              <a:rPr lang="zh-CN" altLang="en-US" sz="3200" dirty="0">
                <a:solidFill>
                  <a:srgbClr val="543E34"/>
                </a:solidFill>
                <a:latin typeface="汉仪文黑-55简" panose="00020600040101010101" charset="-122"/>
                <a:ea typeface="汉仪文黑-55简" panose="00020600040101010101" charset="-122"/>
              </a:rPr>
              <a:t>项目简介</a:t>
            </a:r>
            <a:br>
              <a:rPr lang="en-US" sz="3200" dirty="0"/>
            </a:br>
            <a:r>
              <a:rPr lang="en-US" sz="2000" dirty="0"/>
              <a:t>PROJECT INTRODUCTION</a:t>
            </a:r>
            <a:endParaRPr lang="en-US" sz="3200" dirty="0"/>
          </a:p>
        </p:txBody>
      </p:sp>
      <p:pic>
        <p:nvPicPr>
          <p:cNvPr id="19" name="Picture 18">
            <a:extLst>
              <a:ext uri="{FF2B5EF4-FFF2-40B4-BE49-F238E27FC236}">
                <a16:creationId xmlns:a16="http://schemas.microsoft.com/office/drawing/2014/main" id="{17321D7B-BEF8-4499-8E39-0A91A3557561}"/>
              </a:ext>
            </a:extLst>
          </p:cNvPr>
          <p:cNvPicPr>
            <a:picLocks noChangeAspect="1"/>
          </p:cNvPicPr>
          <p:nvPr/>
        </p:nvPicPr>
        <p:blipFill>
          <a:blip r:embed="rId3"/>
          <a:stretch>
            <a:fillRect/>
          </a:stretch>
        </p:blipFill>
        <p:spPr>
          <a:xfrm>
            <a:off x="0" y="0"/>
            <a:ext cx="4170968" cy="6858000"/>
          </a:xfrm>
          <a:prstGeom prst="rect">
            <a:avLst/>
          </a:prstGeom>
        </p:spPr>
      </p:pic>
      <p:sp>
        <p:nvSpPr>
          <p:cNvPr id="20" name="TextBox 19">
            <a:extLst>
              <a:ext uri="{FF2B5EF4-FFF2-40B4-BE49-F238E27FC236}">
                <a16:creationId xmlns:a16="http://schemas.microsoft.com/office/drawing/2014/main" id="{56A0D6A3-AD91-4B6B-9EA6-20F6F18D5B5B}"/>
              </a:ext>
            </a:extLst>
          </p:cNvPr>
          <p:cNvSpPr txBox="1"/>
          <p:nvPr/>
        </p:nvSpPr>
        <p:spPr>
          <a:xfrm>
            <a:off x="4357687" y="729138"/>
            <a:ext cx="3557587" cy="2954655"/>
          </a:xfrm>
          <a:prstGeom prst="rect">
            <a:avLst/>
          </a:prstGeom>
          <a:noFill/>
        </p:spPr>
        <p:txBody>
          <a:bodyPr wrap="square" rtlCol="0">
            <a:spAutoFit/>
          </a:bodyPr>
          <a:lstStyle/>
          <a:p>
            <a:r>
              <a:rPr lang="zh-CN" altLang="en-US" sz="1800" dirty="0"/>
              <a:t>智能家居卫士系统</a:t>
            </a:r>
            <a:r>
              <a:rPr lang="zh-CN" altLang="en-US" dirty="0">
                <a:latin typeface="Century Gothic" panose="020B0502020202020204" pitchFamily="34" charset="0"/>
              </a:rPr>
              <a:t>是一个基于物联网的智能家居环境监测系统，使用迷你练习板、</a:t>
            </a:r>
            <a:r>
              <a:rPr lang="en-US" altLang="zh-CN" dirty="0">
                <a:latin typeface="Century Gothic" panose="020B0502020202020204" pitchFamily="34" charset="0"/>
              </a:rPr>
              <a:t>Python</a:t>
            </a:r>
            <a:r>
              <a:rPr lang="zh-CN" altLang="en-US" dirty="0">
                <a:latin typeface="Century Gothic" panose="020B0502020202020204" pitchFamily="34" charset="0"/>
              </a:rPr>
              <a:t>、</a:t>
            </a:r>
            <a:r>
              <a:rPr lang="en-US" altLang="zh-CN" dirty="0">
                <a:latin typeface="Century Gothic" panose="020B0502020202020204" pitchFamily="34" charset="0"/>
              </a:rPr>
              <a:t>Arduino </a:t>
            </a:r>
            <a:r>
              <a:rPr lang="zh-CN" altLang="en-US" dirty="0">
                <a:latin typeface="Century Gothic" panose="020B0502020202020204" pitchFamily="34" charset="0"/>
              </a:rPr>
              <a:t>和 </a:t>
            </a:r>
            <a:r>
              <a:rPr lang="en-US" altLang="zh-CN" dirty="0">
                <a:latin typeface="Century Gothic" panose="020B0502020202020204" pitchFamily="34" charset="0"/>
              </a:rPr>
              <a:t>PyMata4Ex </a:t>
            </a:r>
            <a:r>
              <a:rPr lang="zh-CN" altLang="en-US" dirty="0">
                <a:latin typeface="Century Gothic" panose="020B0502020202020204" pitchFamily="34" charset="0"/>
              </a:rPr>
              <a:t>库实现。 它可以让用户监测和控制家中的各种环境因素，如温度、湿度、空气质量，确保舒适、安全的生活环境。</a:t>
            </a:r>
            <a:br>
              <a:rPr lang="en-US" altLang="zh-CN" sz="1400" dirty="0">
                <a:latin typeface="Century Gothic" panose="020B0502020202020204" pitchFamily="34" charset="0"/>
              </a:rPr>
            </a:br>
            <a:endParaRPr lang="en-US" altLang="zh-CN" sz="1400" dirty="0">
              <a:latin typeface="Century Gothic" panose="020B0502020202020204" pitchFamily="34" charset="0"/>
            </a:endParaRPr>
          </a:p>
          <a:p>
            <a:pPr algn="ctr"/>
            <a:endParaRPr lang="en-US" sz="1400" dirty="0">
              <a:latin typeface="Century Gothic" panose="020B0502020202020204" pitchFamily="34" charset="0"/>
            </a:endParaRPr>
          </a:p>
          <a:p>
            <a:pPr algn="ctr"/>
            <a:endParaRPr lang="en-US" sz="1400" dirty="0">
              <a:latin typeface="Century Gothic" panose="020B0502020202020204" pitchFamily="34" charset="0"/>
            </a:endParaRPr>
          </a:p>
        </p:txBody>
      </p:sp>
    </p:spTree>
    <p:extLst>
      <p:ext uri="{BB962C8B-B14F-4D97-AF65-F5344CB8AC3E}">
        <p14:creationId xmlns:p14="http://schemas.microsoft.com/office/powerpoint/2010/main" val="52000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02</a:t>
            </a:r>
            <a:br>
              <a:rPr lang="en-US" altLang="zh-CN" sz="3200"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项目详情</a:t>
            </a:r>
            <a:br>
              <a:rPr lang="en-US" altLang="zh-CN" sz="3200" dirty="0">
                <a:solidFill>
                  <a:schemeClr val="bg1"/>
                </a:solidFill>
                <a:latin typeface="汉仪文黑-55简" panose="00020600040101010101" charset="-122"/>
                <a:ea typeface="汉仪文黑-55简" panose="00020600040101010101" charset="-122"/>
              </a:rPr>
            </a:br>
            <a:r>
              <a:rPr lang="en-US" altLang="zh-CN" sz="3200" dirty="0">
                <a:solidFill>
                  <a:schemeClr val="bg1"/>
                </a:solidFill>
                <a:latin typeface="汉仪文黑-55简" panose="00020600040101010101" charset="-122"/>
                <a:ea typeface="汉仪文黑-55简" panose="00020600040101010101" charset="-122"/>
              </a:rPr>
              <a:t>PROJECT DETAILS</a:t>
            </a:r>
            <a:endParaRPr lang="en-US" dirty="0">
              <a:solidFill>
                <a:schemeClr val="bg1"/>
              </a:solidFill>
            </a:endParaRPr>
          </a:p>
        </p:txBody>
      </p:sp>
      <p:pic>
        <p:nvPicPr>
          <p:cNvPr id="6" name="Content Placeholder 5">
            <a:extLst>
              <a:ext uri="{FF2B5EF4-FFF2-40B4-BE49-F238E27FC236}">
                <a16:creationId xmlns:a16="http://schemas.microsoft.com/office/drawing/2014/main" id="{BE4138F1-3C87-41A5-BF45-267625C9B7B4}"/>
              </a:ext>
            </a:extLst>
          </p:cNvPr>
          <p:cNvPicPr>
            <a:picLocks noGrp="1" noChangeAspect="1"/>
          </p:cNvPicPr>
          <p:nvPr>
            <p:ph idx="1"/>
          </p:nvPr>
        </p:nvPicPr>
        <p:blipFill>
          <a:blip r:embed="rId2"/>
          <a:stretch>
            <a:fillRect/>
          </a:stretch>
        </p:blipFill>
        <p:spPr>
          <a:xfrm flipH="1">
            <a:off x="7108371" y="1425802"/>
            <a:ext cx="5083629" cy="4006395"/>
          </a:xfrm>
          <a:prstGeom prst="flowChartDelay">
            <a:avLst/>
          </a:prstGeom>
        </p:spPr>
      </p:pic>
    </p:spTree>
    <p:extLst>
      <p:ext uri="{BB962C8B-B14F-4D97-AF65-F5344CB8AC3E}">
        <p14:creationId xmlns:p14="http://schemas.microsoft.com/office/powerpoint/2010/main" val="375821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926336" y="304800"/>
            <a:ext cx="8339328" cy="914400"/>
          </a:xfrm>
        </p:spPr>
        <p:txBody>
          <a:bodyPr/>
          <a:lstStyle/>
          <a:p>
            <a:br>
              <a:rPr lang="en-US" dirty="0"/>
            </a:br>
            <a:br>
              <a:rPr lang="en-US" dirty="0"/>
            </a:br>
            <a:br>
              <a:rPr lang="en-US" dirty="0"/>
            </a:br>
            <a:r>
              <a:rPr lang="zh-CN" altLang="en-US" sz="3600" b="1" dirty="0"/>
              <a:t>主要特性和功能 </a:t>
            </a:r>
            <a:r>
              <a:rPr lang="en-US" altLang="zh-CN" sz="3600" b="1" dirty="0"/>
              <a:t> | Project Features</a:t>
            </a:r>
            <a:endParaRPr lang="en-US" b="1" dirty="0"/>
          </a:p>
        </p:txBody>
      </p:sp>
      <p:sp>
        <p:nvSpPr>
          <p:cNvPr id="17" name="Content Placeholder 16">
            <a:extLst>
              <a:ext uri="{FF2B5EF4-FFF2-40B4-BE49-F238E27FC236}">
                <a16:creationId xmlns:a16="http://schemas.microsoft.com/office/drawing/2014/main" id="{F34B3F3D-2331-4F23-A18A-10449E8BA736}"/>
              </a:ext>
            </a:extLst>
          </p:cNvPr>
          <p:cNvSpPr>
            <a:spLocks noGrp="1"/>
          </p:cNvSpPr>
          <p:nvPr>
            <p:ph sz="quarter" idx="10"/>
          </p:nvPr>
        </p:nvSpPr>
        <p:spPr>
          <a:xfrm>
            <a:off x="866775" y="1400937"/>
            <a:ext cx="10153650" cy="4933188"/>
          </a:xfrm>
        </p:spPr>
        <p:txBody>
          <a:bodyPr>
            <a:normAutofit/>
          </a:bodyPr>
          <a:lstStyle/>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使用迷你 </a:t>
            </a:r>
            <a:r>
              <a:rPr lang="en-US" altLang="zh-CN" b="1" dirty="0">
                <a:latin typeface="FangSong" panose="02010609060101010101" pitchFamily="49" charset="-122"/>
                <a:ea typeface="FangSong" panose="02010609060101010101" pitchFamily="49" charset="-122"/>
              </a:rPr>
              <a:t>Arduino </a:t>
            </a:r>
            <a:r>
              <a:rPr lang="zh-CN" altLang="en-US" b="1" dirty="0">
                <a:latin typeface="FangSong" panose="02010609060101010101" pitchFamily="49" charset="-122"/>
                <a:ea typeface="FangSong" panose="02010609060101010101" pitchFamily="49" charset="-122"/>
              </a:rPr>
              <a:t>练习板连续监测温度 </a:t>
            </a:r>
            <a:r>
              <a:rPr lang="en-US" altLang="zh-CN" b="1" dirty="0">
                <a:latin typeface="FangSong" panose="02010609060101010101" pitchFamily="49" charset="-122"/>
                <a:ea typeface="FangSong" panose="02010609060101010101" pitchFamily="49" charset="-122"/>
              </a:rPr>
              <a:t>/ Continuously Temperature Monitoring</a:t>
            </a:r>
            <a:r>
              <a:rPr lang="zh-CN" altLang="en-US" b="1" dirty="0">
                <a:latin typeface="FangSong" panose="02010609060101010101" pitchFamily="49" charset="-122"/>
                <a:ea typeface="FangSong" panose="02010609060101010101" pitchFamily="49" charset="-122"/>
              </a:rPr>
              <a:t>。</a:t>
            </a:r>
          </a:p>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模拟温度输入 </a:t>
            </a:r>
            <a:r>
              <a:rPr lang="en-US" altLang="zh-CN" b="1" dirty="0">
                <a:latin typeface="FangSong" panose="02010609060101010101" pitchFamily="49" charset="-122"/>
                <a:ea typeface="FangSong" panose="02010609060101010101" pitchFamily="49" charset="-122"/>
              </a:rPr>
              <a:t>/ Real &amp; Simulated Temperature input</a:t>
            </a:r>
            <a:r>
              <a:rPr lang="zh-CN" altLang="en-US" b="1" dirty="0">
                <a:latin typeface="FangSong" panose="02010609060101010101" pitchFamily="49" charset="-122"/>
                <a:ea typeface="FangSong" panose="02010609060101010101" pitchFamily="49" charset="-122"/>
              </a:rPr>
              <a:t>：用户可以使用板上的“滑动变阻器”来模拟温度变化。 此功能允许用户测试和观察系统如何响应温度波动。 测试后，用户可以使用板上的“温湿度”传感器切换到实时温度监测。</a:t>
            </a:r>
          </a:p>
          <a:p>
            <a:pPr marL="285750" indent="-285750">
              <a:lnSpc>
                <a:spcPct val="100000"/>
              </a:lnSpc>
              <a:buFont typeface="Wingdings" panose="05000000000000000000" pitchFamily="2" charset="2"/>
              <a:buChar char="v"/>
            </a:pPr>
            <a:r>
              <a:rPr lang="zh-CN" altLang="en-US" b="1" dirty="0">
                <a:latin typeface="FangSong" panose="02010609060101010101" pitchFamily="49" charset="-122"/>
                <a:ea typeface="FangSong" panose="02010609060101010101" pitchFamily="49" charset="-122"/>
              </a:rPr>
              <a:t>基于温度的控制逻辑 </a:t>
            </a:r>
            <a:r>
              <a:rPr lang="en-US" altLang="zh-CN" b="1" dirty="0">
                <a:latin typeface="FangSong" panose="02010609060101010101" pitchFamily="49" charset="-122"/>
                <a:ea typeface="FangSong" panose="02010609060101010101" pitchFamily="49" charset="-122"/>
              </a:rPr>
              <a:t>/ Temperature based Control Logic.</a:t>
            </a:r>
          </a:p>
          <a:p>
            <a:pPr marL="342900" indent="0">
              <a:lnSpc>
                <a:spcPct val="100000"/>
              </a:lnSpc>
              <a:buNone/>
            </a:pPr>
            <a:r>
              <a:rPr lang="en-US" altLang="zh-CN" b="1" dirty="0">
                <a:latin typeface="FangSong" panose="02010609060101010101" pitchFamily="49" charset="-122"/>
                <a:ea typeface="FangSong" panose="02010609060101010101" pitchFamily="49" charset="-122"/>
              </a:rPr>
              <a:t> </a:t>
            </a:r>
            <a:r>
              <a:rPr lang="zh-CN" altLang="en-US" b="1" dirty="0">
                <a:latin typeface="FangSong" panose="02010609060101010101" pitchFamily="49" charset="-122"/>
                <a:ea typeface="FangSong" panose="02010609060101010101" pitchFamily="49" charset="-122"/>
              </a:rPr>
              <a:t>如果温度 </a:t>
            </a:r>
            <a:r>
              <a:rPr lang="en-US" altLang="zh-CN" b="1" dirty="0">
                <a:latin typeface="FangSong" panose="02010609060101010101" pitchFamily="49" charset="-122"/>
                <a:ea typeface="FangSong" panose="02010609060101010101" pitchFamily="49" charset="-122"/>
              </a:rPr>
              <a:t>(T) </a:t>
            </a:r>
            <a:r>
              <a:rPr lang="zh-CN" altLang="en-US" b="1" dirty="0">
                <a:latin typeface="FangSong" panose="02010609060101010101" pitchFamily="49" charset="-122"/>
                <a:ea typeface="FangSong" panose="02010609060101010101" pitchFamily="49" charset="-122"/>
              </a:rPr>
              <a:t>为：</a:t>
            </a: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T &lt; 15C</a:t>
            </a:r>
            <a:r>
              <a:rPr lang="zh-CN" altLang="en-US" sz="2000" b="1" dirty="0">
                <a:latin typeface="FangSong" panose="02010609060101010101" pitchFamily="49" charset="-122"/>
                <a:ea typeface="FangSong" panose="02010609060101010101" pitchFamily="49" charset="-122"/>
              </a:rPr>
              <a:t>，灯泡显示蓝色，风扇关闭，火警关闭；</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15C&lt;=T&lt;=35C</a:t>
            </a:r>
            <a:r>
              <a:rPr lang="zh-CN" altLang="en-US" sz="2000" b="1" dirty="0">
                <a:latin typeface="FangSong" panose="02010609060101010101" pitchFamily="49" charset="-122"/>
                <a:ea typeface="FangSong" panose="02010609060101010101" pitchFamily="49" charset="-122"/>
              </a:rPr>
              <a:t>，灯泡显示绿色。 风扇和火警警报器保持关闭状态。</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35C&lt;=T&lt;=60C</a:t>
            </a:r>
            <a:r>
              <a:rPr lang="zh-CN" altLang="en-US" sz="2000" b="1" dirty="0">
                <a:latin typeface="FangSong" panose="02010609060101010101" pitchFamily="49" charset="-122"/>
                <a:ea typeface="FangSong" panose="02010609060101010101" pitchFamily="49" charset="-122"/>
              </a:rPr>
              <a:t>，灯泡显示红色，表示温度升高。 此外，风扇开始运转以调节温度。 火警警报仍然关闭。</a:t>
            </a:r>
            <a:endParaRPr lang="en-US" altLang="zh-CN" sz="2000" b="1" dirty="0">
              <a:latin typeface="FangSong" panose="02010609060101010101" pitchFamily="49" charset="-122"/>
              <a:ea typeface="FangSong" panose="02010609060101010101" pitchFamily="49" charset="-122"/>
            </a:endParaRPr>
          </a:p>
          <a:p>
            <a:pPr marL="742950" lvl="1" indent="-285750">
              <a:lnSpc>
                <a:spcPct val="100000"/>
              </a:lnSpc>
              <a:buFont typeface="Arial" panose="020B0604020202020204" pitchFamily="34" charset="0"/>
              <a:buChar char="-"/>
            </a:pPr>
            <a:r>
              <a:rPr lang="en-US" altLang="zh-CN" sz="2000" b="1" dirty="0">
                <a:latin typeface="FangSong" panose="02010609060101010101" pitchFamily="49" charset="-122"/>
                <a:ea typeface="FangSong" panose="02010609060101010101" pitchFamily="49" charset="-122"/>
              </a:rPr>
              <a:t>T &gt; 60C</a:t>
            </a:r>
            <a:r>
              <a:rPr lang="zh-CN" altLang="en-US" sz="2000" b="1" dirty="0">
                <a:latin typeface="FangSong" panose="02010609060101010101" pitchFamily="49" charset="-122"/>
                <a:ea typeface="FangSong" panose="02010609060101010101" pitchFamily="49" charset="-122"/>
              </a:rPr>
              <a:t>，系统启动火警声音，</a:t>
            </a:r>
            <a:r>
              <a:rPr lang="en-US" altLang="zh-CN" sz="2000" b="1" dirty="0">
                <a:latin typeface="FangSong" panose="02010609060101010101" pitchFamily="49" charset="-122"/>
                <a:ea typeface="FangSong" panose="02010609060101010101" pitchFamily="49" charset="-122"/>
              </a:rPr>
              <a:t>RGB LED </a:t>
            </a:r>
            <a:r>
              <a:rPr lang="zh-CN" altLang="en-US" sz="2000" b="1" dirty="0">
                <a:latin typeface="FangSong" panose="02010609060101010101" pitchFamily="49" charset="-122"/>
                <a:ea typeface="FangSong" panose="02010609060101010101" pitchFamily="49" charset="-122"/>
              </a:rPr>
              <a:t>不断交替红黄颜色，直至温度降至 </a:t>
            </a:r>
            <a:r>
              <a:rPr lang="en-US" altLang="zh-CN" sz="2000" b="1" dirty="0">
                <a:latin typeface="FangSong" panose="02010609060101010101" pitchFamily="49" charset="-122"/>
                <a:ea typeface="FangSong" panose="02010609060101010101" pitchFamily="49" charset="-122"/>
              </a:rPr>
              <a:t>60 </a:t>
            </a:r>
            <a:r>
              <a:rPr lang="zh-CN" altLang="en-US" sz="2000" b="1" dirty="0">
                <a:latin typeface="FangSong" panose="02010609060101010101" pitchFamily="49" charset="-122"/>
                <a:ea typeface="FangSong" panose="02010609060101010101" pitchFamily="49" charset="-122"/>
              </a:rPr>
              <a:t>摄氏度以下。 风扇保持打开状态。</a:t>
            </a:r>
            <a:endParaRPr lang="en-US"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966913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DE91-F35F-4ADE-827E-A05F7324C42A}"/>
              </a:ext>
            </a:extLst>
          </p:cNvPr>
          <p:cNvSpPr>
            <a:spLocks noGrp="1"/>
          </p:cNvSpPr>
          <p:nvPr>
            <p:ph type="title" idx="4294967295"/>
          </p:nvPr>
        </p:nvSpPr>
        <p:spPr>
          <a:xfrm>
            <a:off x="5413375" y="123825"/>
            <a:ext cx="6778625" cy="3636963"/>
          </a:xfrm>
        </p:spPr>
        <p:txBody>
          <a:bodyPr/>
          <a:lstStyle/>
          <a:p>
            <a:r>
              <a:rPr lang="zh-CN" altLang="en-US" sz="2000" dirty="0"/>
              <a:t>这些功能使得智能家居卫士系统能够有效监测环境状况并做出相应响应，确保用户拥有舒适、安全的生活环境。 用户可以轻松了解系统的行为，并根据需要进行调整，以保持家中的最佳条件。</a:t>
            </a:r>
            <a:br>
              <a:rPr lang="en-US" altLang="zh-CN" sz="2000" dirty="0"/>
            </a:br>
            <a:br>
              <a:rPr lang="en-US" sz="2000" dirty="0"/>
            </a:br>
            <a:r>
              <a:rPr lang="en-US" sz="2000" dirty="0"/>
              <a:t>These functionalities enable the "Home Guardian" system to effectively monitor environmental conditions and respond accordingly, ensuring a comfortable and safe living environment for users. Users can easily understand the system's behavior and make adjustments as needed to maintain optimal conditions within their home.</a:t>
            </a:r>
          </a:p>
        </p:txBody>
      </p:sp>
      <p:grpSp>
        <p:nvGrpSpPr>
          <p:cNvPr id="21" name="Group 20">
            <a:extLst>
              <a:ext uri="{FF2B5EF4-FFF2-40B4-BE49-F238E27FC236}">
                <a16:creationId xmlns:a16="http://schemas.microsoft.com/office/drawing/2014/main" id="{283A23EA-C0FE-4C23-A38F-766E74341A34}"/>
              </a:ext>
            </a:extLst>
          </p:cNvPr>
          <p:cNvGrpSpPr/>
          <p:nvPr/>
        </p:nvGrpSpPr>
        <p:grpSpPr>
          <a:xfrm>
            <a:off x="8041497" y="4066931"/>
            <a:ext cx="2543176" cy="2469069"/>
            <a:chOff x="3145261" y="1596009"/>
            <a:chExt cx="2543176" cy="2469069"/>
          </a:xfrm>
        </p:grpSpPr>
        <p:pic>
          <p:nvPicPr>
            <p:cNvPr id="7" name="Picture 6">
              <a:extLst>
                <a:ext uri="{FF2B5EF4-FFF2-40B4-BE49-F238E27FC236}">
                  <a16:creationId xmlns:a16="http://schemas.microsoft.com/office/drawing/2014/main" id="{65798C96-9879-4211-BBDE-DCFF76F4C06A}"/>
                </a:ext>
              </a:extLst>
            </p:cNvPr>
            <p:cNvPicPr>
              <a:picLocks noChangeAspect="1"/>
            </p:cNvPicPr>
            <p:nvPr/>
          </p:nvPicPr>
          <p:blipFill>
            <a:blip r:embed="rId5"/>
            <a:stretch>
              <a:fillRect/>
            </a:stretch>
          </p:blipFill>
          <p:spPr>
            <a:xfrm flipV="1">
              <a:off x="3145261" y="2021823"/>
              <a:ext cx="2543176" cy="2043255"/>
            </a:xfrm>
            <a:prstGeom prst="roundRect">
              <a:avLst/>
            </a:prstGeom>
          </p:spPr>
        </p:pic>
        <p:sp>
          <p:nvSpPr>
            <p:cNvPr id="17" name="Title 2">
              <a:extLst>
                <a:ext uri="{FF2B5EF4-FFF2-40B4-BE49-F238E27FC236}">
                  <a16:creationId xmlns:a16="http://schemas.microsoft.com/office/drawing/2014/main" id="{ABE43F39-54EE-4974-96B3-13332BEA6437}"/>
                </a:ext>
              </a:extLst>
            </p:cNvPr>
            <p:cNvSpPr txBox="1">
              <a:spLocks/>
            </p:cNvSpPr>
            <p:nvPr/>
          </p:nvSpPr>
          <p:spPr>
            <a:xfrm>
              <a:off x="3719140" y="1596009"/>
              <a:ext cx="1395417"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zh-CN" altLang="en-US" sz="1800" b="1" dirty="0">
                  <a:solidFill>
                    <a:srgbClr val="FF0000"/>
                  </a:solidFill>
                </a:rPr>
                <a:t>温度 </a:t>
              </a:r>
              <a:r>
                <a:rPr lang="en-US" sz="1800" b="1" dirty="0">
                  <a:solidFill>
                    <a:srgbClr val="FF0000"/>
                  </a:solidFill>
                </a:rPr>
                <a:t>T&lt; 15</a:t>
              </a:r>
            </a:p>
          </p:txBody>
        </p:sp>
      </p:grpSp>
      <p:grpSp>
        <p:nvGrpSpPr>
          <p:cNvPr id="24" name="Group 23">
            <a:extLst>
              <a:ext uri="{FF2B5EF4-FFF2-40B4-BE49-F238E27FC236}">
                <a16:creationId xmlns:a16="http://schemas.microsoft.com/office/drawing/2014/main" id="{0BC47E9C-27F1-4549-9E9C-B37DE44044D0}"/>
              </a:ext>
            </a:extLst>
          </p:cNvPr>
          <p:cNvGrpSpPr/>
          <p:nvPr/>
        </p:nvGrpSpPr>
        <p:grpSpPr>
          <a:xfrm>
            <a:off x="95676" y="2856912"/>
            <a:ext cx="4724796" cy="3822048"/>
            <a:chOff x="7315740" y="2807351"/>
            <a:chExt cx="4724796" cy="3822048"/>
          </a:xfrm>
        </p:grpSpPr>
        <p:pic>
          <p:nvPicPr>
            <p:cNvPr id="13" name="Condition 4">
              <a:hlinkClick r:id="" action="ppaction://media"/>
              <a:extLst>
                <a:ext uri="{FF2B5EF4-FFF2-40B4-BE49-F238E27FC236}">
                  <a16:creationId xmlns:a16="http://schemas.microsoft.com/office/drawing/2014/main" id="{89CB3DA1-FD0D-4E6E-9526-0D9EBFBA918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15740" y="3200399"/>
              <a:ext cx="4724796" cy="3429000"/>
            </a:xfrm>
            <a:prstGeom prst="roundRect">
              <a:avLst/>
            </a:prstGeom>
          </p:spPr>
        </p:pic>
        <p:sp>
          <p:nvSpPr>
            <p:cNvPr id="18" name="Title 2">
              <a:extLst>
                <a:ext uri="{FF2B5EF4-FFF2-40B4-BE49-F238E27FC236}">
                  <a16:creationId xmlns:a16="http://schemas.microsoft.com/office/drawing/2014/main" id="{EE9DD5AC-5592-41F3-A903-89E631885CBC}"/>
                </a:ext>
              </a:extLst>
            </p:cNvPr>
            <p:cNvSpPr txBox="1">
              <a:spLocks/>
            </p:cNvSpPr>
            <p:nvPr/>
          </p:nvSpPr>
          <p:spPr>
            <a:xfrm>
              <a:off x="8980429" y="2807351"/>
              <a:ext cx="1395417"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zh-CN" altLang="en-US" sz="1800" b="1" dirty="0">
                  <a:solidFill>
                    <a:srgbClr val="FF0000"/>
                  </a:solidFill>
                </a:rPr>
                <a:t>温度 </a:t>
              </a:r>
              <a:r>
                <a:rPr lang="en-US" sz="1800" b="1" dirty="0">
                  <a:solidFill>
                    <a:srgbClr val="FF0000"/>
                  </a:solidFill>
                </a:rPr>
                <a:t>&gt; 60</a:t>
              </a:r>
            </a:p>
          </p:txBody>
        </p:sp>
      </p:grpSp>
      <p:grpSp>
        <p:nvGrpSpPr>
          <p:cNvPr id="22" name="Group 21">
            <a:extLst>
              <a:ext uri="{FF2B5EF4-FFF2-40B4-BE49-F238E27FC236}">
                <a16:creationId xmlns:a16="http://schemas.microsoft.com/office/drawing/2014/main" id="{5318D8F2-7999-4DD2-94A3-1ED35DE2C2ED}"/>
              </a:ext>
            </a:extLst>
          </p:cNvPr>
          <p:cNvGrpSpPr/>
          <p:nvPr/>
        </p:nvGrpSpPr>
        <p:grpSpPr>
          <a:xfrm>
            <a:off x="5077428" y="4007682"/>
            <a:ext cx="2707114" cy="2528318"/>
            <a:chOff x="1117168" y="4101081"/>
            <a:chExt cx="2707114" cy="2528318"/>
          </a:xfrm>
        </p:grpSpPr>
        <p:pic>
          <p:nvPicPr>
            <p:cNvPr id="9" name="Picture 8">
              <a:extLst>
                <a:ext uri="{FF2B5EF4-FFF2-40B4-BE49-F238E27FC236}">
                  <a16:creationId xmlns:a16="http://schemas.microsoft.com/office/drawing/2014/main" id="{6332D93F-04D1-4EB5-BD44-A374C32EA09F}"/>
                </a:ext>
              </a:extLst>
            </p:cNvPr>
            <p:cNvPicPr>
              <a:picLocks noChangeAspect="1"/>
            </p:cNvPicPr>
            <p:nvPr/>
          </p:nvPicPr>
          <p:blipFill>
            <a:blip r:embed="rId7"/>
            <a:stretch>
              <a:fillRect/>
            </a:stretch>
          </p:blipFill>
          <p:spPr>
            <a:xfrm flipV="1">
              <a:off x="1117168" y="4586144"/>
              <a:ext cx="2707114" cy="2043255"/>
            </a:xfrm>
            <a:prstGeom prst="roundRect">
              <a:avLst/>
            </a:prstGeom>
          </p:spPr>
        </p:pic>
        <p:sp>
          <p:nvSpPr>
            <p:cNvPr id="19" name="Title 2">
              <a:extLst>
                <a:ext uri="{FF2B5EF4-FFF2-40B4-BE49-F238E27FC236}">
                  <a16:creationId xmlns:a16="http://schemas.microsoft.com/office/drawing/2014/main" id="{AB517D0E-AE2D-43D6-A57E-D45608A305A0}"/>
                </a:ext>
              </a:extLst>
            </p:cNvPr>
            <p:cNvSpPr txBox="1">
              <a:spLocks/>
            </p:cNvSpPr>
            <p:nvPr/>
          </p:nvSpPr>
          <p:spPr>
            <a:xfrm>
              <a:off x="1596803" y="4101081"/>
              <a:ext cx="1747843"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en-US" sz="1800" b="1" dirty="0">
                  <a:solidFill>
                    <a:srgbClr val="FF0000"/>
                  </a:solidFill>
                </a:rPr>
                <a:t>15 &lt; </a:t>
              </a:r>
              <a:r>
                <a:rPr lang="zh-CN" altLang="en-US" sz="1800" b="1" dirty="0">
                  <a:solidFill>
                    <a:srgbClr val="FF0000"/>
                  </a:solidFill>
                </a:rPr>
                <a:t>温度 </a:t>
              </a:r>
              <a:r>
                <a:rPr lang="en-US" altLang="zh-CN" sz="1800" b="1" dirty="0">
                  <a:solidFill>
                    <a:srgbClr val="FF0000"/>
                  </a:solidFill>
                </a:rPr>
                <a:t>&lt;35</a:t>
              </a:r>
              <a:r>
                <a:rPr lang="zh-CN" altLang="en-US" sz="1800" b="1" dirty="0">
                  <a:solidFill>
                    <a:srgbClr val="FF0000"/>
                  </a:solidFill>
                </a:rPr>
                <a:t> </a:t>
              </a:r>
              <a:endParaRPr lang="en-US" sz="1800" b="1" dirty="0">
                <a:solidFill>
                  <a:srgbClr val="FF0000"/>
                </a:solidFill>
              </a:endParaRPr>
            </a:p>
          </p:txBody>
        </p:sp>
      </p:grpSp>
      <p:grpSp>
        <p:nvGrpSpPr>
          <p:cNvPr id="23" name="Group 22">
            <a:extLst>
              <a:ext uri="{FF2B5EF4-FFF2-40B4-BE49-F238E27FC236}">
                <a16:creationId xmlns:a16="http://schemas.microsoft.com/office/drawing/2014/main" id="{537E94EC-8A9C-49AD-95AF-7683E09494C5}"/>
              </a:ext>
            </a:extLst>
          </p:cNvPr>
          <p:cNvGrpSpPr/>
          <p:nvPr/>
        </p:nvGrpSpPr>
        <p:grpSpPr>
          <a:xfrm>
            <a:off x="240971" y="236580"/>
            <a:ext cx="2707114" cy="2528318"/>
            <a:chOff x="4416849" y="4101081"/>
            <a:chExt cx="2707114" cy="2528318"/>
          </a:xfrm>
        </p:grpSpPr>
        <p:pic>
          <p:nvPicPr>
            <p:cNvPr id="12" name="Picture 11">
              <a:extLst>
                <a:ext uri="{FF2B5EF4-FFF2-40B4-BE49-F238E27FC236}">
                  <a16:creationId xmlns:a16="http://schemas.microsoft.com/office/drawing/2014/main" id="{F50992E1-6DE4-414C-B25E-0276E95037C1}"/>
                </a:ext>
              </a:extLst>
            </p:cNvPr>
            <p:cNvPicPr>
              <a:picLocks noChangeAspect="1"/>
            </p:cNvPicPr>
            <p:nvPr/>
          </p:nvPicPr>
          <p:blipFill>
            <a:blip r:embed="rId8"/>
            <a:stretch>
              <a:fillRect/>
            </a:stretch>
          </p:blipFill>
          <p:spPr>
            <a:xfrm flipV="1">
              <a:off x="4416849" y="4586143"/>
              <a:ext cx="2707114" cy="2043256"/>
            </a:xfrm>
            <a:prstGeom prst="roundRect">
              <a:avLst/>
            </a:prstGeom>
          </p:spPr>
        </p:pic>
        <p:sp>
          <p:nvSpPr>
            <p:cNvPr id="20" name="Title 2">
              <a:extLst>
                <a:ext uri="{FF2B5EF4-FFF2-40B4-BE49-F238E27FC236}">
                  <a16:creationId xmlns:a16="http://schemas.microsoft.com/office/drawing/2014/main" id="{6CA26DAA-6981-4C06-9285-5AC2A6334A3A}"/>
                </a:ext>
              </a:extLst>
            </p:cNvPr>
            <p:cNvSpPr txBox="1">
              <a:spLocks/>
            </p:cNvSpPr>
            <p:nvPr/>
          </p:nvSpPr>
          <p:spPr>
            <a:xfrm>
              <a:off x="4971949" y="4101081"/>
              <a:ext cx="1747843" cy="39304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4800" kern="1200" cap="none" baseline="0">
                  <a:solidFill>
                    <a:schemeClr val="tx1"/>
                  </a:solidFill>
                  <a:latin typeface="+mj-lt"/>
                  <a:ea typeface="+mj-ea"/>
                  <a:cs typeface="+mj-cs"/>
                </a:defRPr>
              </a:lvl1pPr>
            </a:lstStyle>
            <a:p>
              <a:r>
                <a:rPr lang="en-US" sz="1800" b="1" dirty="0">
                  <a:solidFill>
                    <a:srgbClr val="FF0000"/>
                  </a:solidFill>
                </a:rPr>
                <a:t>35 &lt; </a:t>
              </a:r>
              <a:r>
                <a:rPr lang="zh-CN" altLang="en-US" sz="1800" b="1" dirty="0">
                  <a:solidFill>
                    <a:srgbClr val="FF0000"/>
                  </a:solidFill>
                </a:rPr>
                <a:t>温度 </a:t>
              </a:r>
              <a:r>
                <a:rPr lang="en-US" altLang="zh-CN" sz="1800" b="1" dirty="0">
                  <a:solidFill>
                    <a:srgbClr val="FF0000"/>
                  </a:solidFill>
                </a:rPr>
                <a:t>&lt; 60</a:t>
              </a:r>
              <a:r>
                <a:rPr lang="zh-CN" altLang="en-US" sz="1800" b="1" dirty="0">
                  <a:solidFill>
                    <a:srgbClr val="FF0000"/>
                  </a:solidFill>
                </a:rPr>
                <a:t> </a:t>
              </a:r>
              <a:endParaRPr lang="en-US" sz="1800" b="1" dirty="0">
                <a:solidFill>
                  <a:srgbClr val="FF0000"/>
                </a:solidFill>
              </a:endParaRPr>
            </a:p>
          </p:txBody>
        </p:sp>
      </p:grpSp>
      <p:pic>
        <p:nvPicPr>
          <p:cNvPr id="26" name="Picture 25">
            <a:extLst>
              <a:ext uri="{FF2B5EF4-FFF2-40B4-BE49-F238E27FC236}">
                <a16:creationId xmlns:a16="http://schemas.microsoft.com/office/drawing/2014/main" id="{3994D7FB-DD15-4954-8459-AA5B8A035420}"/>
              </a:ext>
            </a:extLst>
          </p:cNvPr>
          <p:cNvPicPr>
            <a:picLocks noChangeAspect="1"/>
          </p:cNvPicPr>
          <p:nvPr/>
        </p:nvPicPr>
        <p:blipFill rotWithShape="1">
          <a:blip r:embed="rId9"/>
          <a:srcRect l="33211" t="9435" r="34282" b="66966"/>
          <a:stretch/>
        </p:blipFill>
        <p:spPr>
          <a:xfrm>
            <a:off x="3155782" y="1521770"/>
            <a:ext cx="1971675" cy="1021111"/>
          </a:xfrm>
          <a:prstGeom prst="roundRect">
            <a:avLst/>
          </a:prstGeom>
        </p:spPr>
      </p:pic>
    </p:spTree>
    <p:extLst>
      <p:ext uri="{BB962C8B-B14F-4D97-AF65-F5344CB8AC3E}">
        <p14:creationId xmlns:p14="http://schemas.microsoft.com/office/powerpoint/2010/main" val="1096717490"/>
      </p:ext>
    </p:extLst>
  </p:cSld>
  <p:clrMapOvr>
    <a:masterClrMapping/>
  </p:clrMapOvr>
  <p:timing>
    <p:tnLst>
      <p:par>
        <p:cTn id="1" dur="indefinite" restart="never" nodeType="tmRoot">
          <p:childTnLst>
            <p:video>
              <p:cMediaNode vol="80000">
                <p:cTn id="2"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8AD2A-9E42-49A6-9141-713CC7E68DF1}"/>
              </a:ext>
            </a:extLst>
          </p:cNvPr>
          <p:cNvSpPr>
            <a:spLocks noGrp="1"/>
          </p:cNvSpPr>
          <p:nvPr>
            <p:ph type="title"/>
          </p:nvPr>
        </p:nvSpPr>
        <p:spPr>
          <a:xfrm>
            <a:off x="1134817" y="662781"/>
            <a:ext cx="5641848" cy="5029200"/>
          </a:xfrm>
        </p:spPr>
        <p:txBody>
          <a:bodyPr/>
          <a:lstStyle/>
          <a:p>
            <a:r>
              <a:rPr lang="en-US" altLang="zh-CN" sz="3200" b="1" dirty="0">
                <a:solidFill>
                  <a:schemeClr val="bg1"/>
                </a:solidFill>
                <a:latin typeface="汉仪文黑-55简" panose="00020600040101010101" charset="-122"/>
                <a:ea typeface="汉仪文黑-55简" panose="00020600040101010101" charset="-122"/>
              </a:rPr>
              <a:t>03</a:t>
            </a:r>
            <a:br>
              <a:rPr lang="en-US" altLang="zh-CN" sz="3200" b="1" dirty="0">
                <a:solidFill>
                  <a:schemeClr val="bg1"/>
                </a:solidFill>
                <a:latin typeface="汉仪文黑-55简" panose="00020600040101010101" charset="-122"/>
                <a:ea typeface="汉仪文黑-55简" panose="00020600040101010101" charset="-122"/>
              </a:rPr>
            </a:br>
            <a:r>
              <a:rPr lang="zh-CN" altLang="en-US" sz="3200" dirty="0">
                <a:solidFill>
                  <a:schemeClr val="bg1"/>
                </a:solidFill>
                <a:latin typeface="汉仪文黑-55简" panose="00020600040101010101" charset="-122"/>
                <a:ea typeface="汉仪文黑-55简" panose="00020600040101010101" charset="-122"/>
              </a:rPr>
              <a:t>系统实现</a:t>
            </a:r>
            <a:br>
              <a:rPr lang="zh-CN" altLang="en-US" sz="3200" dirty="0">
                <a:solidFill>
                  <a:schemeClr val="bg1"/>
                </a:solidFill>
                <a:latin typeface="汉仪文黑-55简" panose="00020600040101010101" charset="-122"/>
                <a:ea typeface="汉仪文黑-55简" panose="00020600040101010101" charset="-122"/>
              </a:rPr>
            </a:br>
            <a:r>
              <a:rPr lang="en-US" altLang="zh-CN" dirty="0">
                <a:solidFill>
                  <a:schemeClr val="bg1"/>
                </a:solidFill>
                <a:latin typeface="汉仪文黑-55简" panose="00020600040101010101" charset="-122"/>
                <a:ea typeface="汉仪文黑-55简" panose="00020600040101010101" charset="-122"/>
              </a:rPr>
              <a:t>IMPLEMENTATION</a:t>
            </a:r>
            <a:endParaRPr lang="en-US" dirty="0">
              <a:solidFill>
                <a:schemeClr val="bg1"/>
              </a:solidFill>
            </a:endParaRPr>
          </a:p>
        </p:txBody>
      </p:sp>
      <p:pic>
        <p:nvPicPr>
          <p:cNvPr id="5" name="Picture 4">
            <a:extLst>
              <a:ext uri="{FF2B5EF4-FFF2-40B4-BE49-F238E27FC236}">
                <a16:creationId xmlns:a16="http://schemas.microsoft.com/office/drawing/2014/main" id="{6ECF18A3-127B-474A-801A-88531AAFF35C}"/>
              </a:ext>
            </a:extLst>
          </p:cNvPr>
          <p:cNvPicPr>
            <a:picLocks noChangeAspect="1"/>
          </p:cNvPicPr>
          <p:nvPr/>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backgroundRemoval t="10000" b="90000" l="10000" r="90000"/>
                    </a14:imgEffect>
                    <a14:imgEffect>
                      <a14:brightnessContrast bright="40000" contrast="20000"/>
                    </a14:imgEffect>
                  </a14:imgLayer>
                </a14:imgProps>
              </a:ext>
            </a:extLst>
          </a:blip>
          <a:srcRect l="8892" t="16614" r="15137" b="10719"/>
          <a:stretch/>
        </p:blipFill>
        <p:spPr>
          <a:xfrm>
            <a:off x="3067050" y="4181475"/>
            <a:ext cx="5022800" cy="2676525"/>
          </a:xfrm>
          <a:prstGeom prst="rect">
            <a:avLst/>
          </a:prstGeom>
        </p:spPr>
      </p:pic>
      <p:pic>
        <p:nvPicPr>
          <p:cNvPr id="8" name="Picture Placeholder 14" descr="A person in an apron holding a computer">
            <a:extLst>
              <a:ext uri="{FF2B5EF4-FFF2-40B4-BE49-F238E27FC236}">
                <a16:creationId xmlns:a16="http://schemas.microsoft.com/office/drawing/2014/main" id="{CEAE541A-331F-4E44-AB39-039B93065A04}"/>
              </a:ext>
            </a:extLst>
          </p:cNvPr>
          <p:cNvPicPr>
            <a:picLocks noChangeAspect="1"/>
          </p:cNvPicPr>
          <p:nvPr/>
        </p:nvPicPr>
        <p:blipFill>
          <a:blip r:embed="rId4"/>
          <a:srcRect l="331" r="331"/>
          <a:stretch/>
        </p:blipFill>
        <p:spPr>
          <a:xfrm>
            <a:off x="7621539" y="-9525"/>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p:spPr>
      </p:pic>
    </p:spTree>
    <p:extLst>
      <p:ext uri="{BB962C8B-B14F-4D97-AF65-F5344CB8AC3E}">
        <p14:creationId xmlns:p14="http://schemas.microsoft.com/office/powerpoint/2010/main" val="20902814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1.39409448818895,&quot;left&quot;:484.5710236220472,&quot;top&quot;:146.7804724409449,&quot;width&quot;:365.9289763779528}"/>
</p:tagLst>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2.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{949E3A55-3651-4545-B227-C04023E044C1}tf11964407_win32</Template>
  <TotalTime>661</TotalTime>
  <Words>1138</Words>
  <Application>Microsoft Office PowerPoint</Application>
  <PresentationFormat>Widescreen</PresentationFormat>
  <Paragraphs>89</Paragraphs>
  <Slides>16</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FangSong</vt:lpstr>
      <vt:lpstr>汉仪文黑-55简</vt:lpstr>
      <vt:lpstr>Arial</vt:lpstr>
      <vt:lpstr>Calibri</vt:lpstr>
      <vt:lpstr>Century Gothic</vt:lpstr>
      <vt:lpstr>Courier New</vt:lpstr>
      <vt:lpstr>Gill Sans Nova Light</vt:lpstr>
      <vt:lpstr>Sagona Book</vt:lpstr>
      <vt:lpstr>Wingdings</vt:lpstr>
      <vt:lpstr>Custom</vt:lpstr>
      <vt:lpstr>智能家居答辩 Defense of Smart Home Project.</vt:lpstr>
      <vt:lpstr>目 录 Contents</vt:lpstr>
      <vt:lpstr>01 项目简介 INTRODUCTION</vt:lpstr>
      <vt:lpstr>智能家居卫士系统 物联网智能家居环境监测系统</vt:lpstr>
      <vt:lpstr>PowerPoint Presentation</vt:lpstr>
      <vt:lpstr>02 项目详情 PROJECT DETAILS</vt:lpstr>
      <vt:lpstr>   主要特性和功能  | Project Features</vt:lpstr>
      <vt:lpstr>这些功能使得智能家居卫士系统能够有效监测环境状况并做出相应响应，确保用户拥有舒适、安全的生活环境。 用户可以轻松了解系统的行为，并根据需要进行调整，以保持家中的最佳条件。  These functionalities enable the "Home Guardian" system to effectively monitor environmental conditions and respond accordingly, ensuring a comfortable and safe living environment for users. Users can easily understand the system's behavior and make adjustments as needed to maintain optimal conditions within their home.</vt:lpstr>
      <vt:lpstr>03 系统实现 IMPLEMENTATION</vt:lpstr>
      <vt:lpstr>PowerPoint Presentation</vt:lpstr>
      <vt:lpstr>系统安装及运行指导</vt:lpstr>
      <vt:lpstr>PowerPoint Presentation</vt:lpstr>
      <vt:lpstr>PowerPoint Presentation</vt:lpstr>
      <vt:lpstr>PowerPoint Presentation</vt:lpstr>
      <vt:lpstr>4 问答环节 Q&amp;A</vt:lpstr>
      <vt:lpstr>Thank you! 感谢观看！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Agajan Sahatov</dc:creator>
  <cp:lastModifiedBy>Agajan Sahatov</cp:lastModifiedBy>
  <cp:revision>149</cp:revision>
  <dcterms:created xsi:type="dcterms:W3CDTF">2024-04-19T01:35:47Z</dcterms:created>
  <dcterms:modified xsi:type="dcterms:W3CDTF">2024-04-19T13:54:00Z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